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4"/>
  </p:notesMasterIdLst>
  <p:handoutMasterIdLst>
    <p:handoutMasterId r:id="rId25"/>
  </p:handoutMasterIdLst>
  <p:sldIdLst>
    <p:sldId id="283" r:id="rId2"/>
    <p:sldId id="475" r:id="rId3"/>
    <p:sldId id="561" r:id="rId4"/>
    <p:sldId id="564" r:id="rId5"/>
    <p:sldId id="565" r:id="rId6"/>
    <p:sldId id="566" r:id="rId7"/>
    <p:sldId id="567" r:id="rId8"/>
    <p:sldId id="476" r:id="rId9"/>
    <p:sldId id="525" r:id="rId10"/>
    <p:sldId id="571" r:id="rId11"/>
    <p:sldId id="592" r:id="rId12"/>
    <p:sldId id="589" r:id="rId13"/>
    <p:sldId id="572" r:id="rId14"/>
    <p:sldId id="573" r:id="rId15"/>
    <p:sldId id="574" r:id="rId16"/>
    <p:sldId id="575" r:id="rId17"/>
    <p:sldId id="590" r:id="rId18"/>
    <p:sldId id="591" r:id="rId19"/>
    <p:sldId id="579" r:id="rId20"/>
    <p:sldId id="587" r:id="rId21"/>
    <p:sldId id="585" r:id="rId22"/>
    <p:sldId id="586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  <p:cmAuthor id="2" name="Subburam Subbiah" initials="SS" lastIdx="2" clrIdx="1">
    <p:extLst>
      <p:ext uri="{19B8F6BF-5375-455C-9EA6-DF929625EA0E}">
        <p15:presenceInfo xmlns:p15="http://schemas.microsoft.com/office/powerpoint/2012/main" userId="Subburam Subbiah" providerId="None"/>
      </p:ext>
    </p:extLst>
  </p:cmAuthor>
  <p:cmAuthor id="3" name="Sandeep Maru" initials="SM" lastIdx="2" clrIdx="2">
    <p:extLst>
      <p:ext uri="{19B8F6BF-5375-455C-9EA6-DF929625EA0E}">
        <p15:presenceInfo xmlns:p15="http://schemas.microsoft.com/office/powerpoint/2012/main" userId="S-1-5-21-2834444667-168885179-4103465364-15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4AD"/>
    <a:srgbClr val="112248"/>
    <a:srgbClr val="94B5D7"/>
    <a:srgbClr val="007295"/>
    <a:srgbClr val="1957A3"/>
    <a:srgbClr val="CDCDCD"/>
    <a:srgbClr val="4D84BC"/>
    <a:srgbClr val="E7E6E6"/>
    <a:srgbClr val="000000"/>
    <a:srgbClr val="EDE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10/31/2018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41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3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77925"/>
            <a:ext cx="5651500" cy="3179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57598" y="4533941"/>
            <a:ext cx="6060779" cy="3709589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t" anchorCtr="0">
            <a:noAutofit/>
          </a:bodyPr>
          <a:lstStyle/>
          <a:p>
            <a:pPr>
              <a:buSzPct val="25000"/>
            </a:pP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291298" y="8948485"/>
            <a:ext cx="3282922" cy="472694"/>
          </a:xfrm>
          <a:prstGeom prst="rect">
            <a:avLst/>
          </a:prstGeom>
          <a:noFill/>
          <a:ln>
            <a:noFill/>
          </a:ln>
        </p:spPr>
        <p:txBody>
          <a:bodyPr wrap="square" lIns="96645" tIns="48309" rIns="96645" bIns="48309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28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dirty="0" smtClean="0"/>
              <a:t>Pepsi - </a:t>
            </a:r>
            <a:r>
              <a:rPr lang="en-IN" b="0" dirty="0" err="1" smtClean="0"/>
              <a:t>DigiView</a:t>
            </a:r>
            <a:endParaRPr lang="en-IN" b="0" dirty="0" smtClean="0"/>
          </a:p>
          <a:p>
            <a:endParaRPr lang="en-IN" baseline="0" dirty="0" smtClean="0"/>
          </a:p>
          <a:p>
            <a:r>
              <a:rPr lang="en-US" sz="1200" b="1" dirty="0" smtClean="0">
                <a:solidFill>
                  <a:srgbClr val="44546A"/>
                </a:solidFill>
              </a:rPr>
              <a:t>Business Objective:</a:t>
            </a:r>
          </a:p>
          <a:p>
            <a:r>
              <a:rPr lang="en-US" sz="1200" b="0" dirty="0" smtClean="0">
                <a:solidFill>
                  <a:srgbClr val="44546A"/>
                </a:solidFill>
              </a:rPr>
              <a:t>To build a single-viewed automated  real-time application that enables  CXOs to make quick data-driven insights from a company’s digital &amp; social marketing efforts that cut across their Paid, Earned &amp; Owned media spectrums.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LatentView Solution: </a:t>
            </a:r>
          </a:p>
          <a:p>
            <a:r>
              <a:rPr lang="en-US" sz="1200" dirty="0" smtClean="0"/>
              <a:t>Integrated data from five different data sources and built 11 comprehensive interlinked dashboards that give both a snapshot view and a deep dive view of their trademarks’/brands’ online presence, content marketing messages, customer perception and campaigns’ performance within their portfolio &amp; against their competitors.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Business Benefits: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 smtClean="0"/>
              <a:t>Automated real-time business intelligence application provided the client an opportunity to view their brands’ social &amp; digital marketing efforts in visually appealing &amp; feature-rich Tableau dashboards.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b="1" dirty="0" smtClean="0"/>
              <a:t>Warner</a:t>
            </a:r>
            <a:r>
              <a:rPr lang="en-IN" b="1" baseline="0" dirty="0" smtClean="0"/>
              <a:t> Bros </a:t>
            </a:r>
            <a:r>
              <a:rPr lang="mr-IN" b="1" baseline="0" dirty="0" smtClean="0"/>
              <a:t>–</a:t>
            </a:r>
            <a:r>
              <a:rPr lang="en-IN" b="1" baseline="0" dirty="0" smtClean="0"/>
              <a:t> Digital Supply Chain (Data Engineering)</a:t>
            </a:r>
            <a:endParaRPr lang="en-IN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1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baseline="0" dirty="0" smtClean="0"/>
              <a:t>Hotwire- NPS</a:t>
            </a:r>
          </a:p>
          <a:p>
            <a:endParaRPr lang="en-IN" baseline="0" dirty="0" smtClean="0"/>
          </a:p>
          <a:p>
            <a:pPr algn="just">
              <a:buClr>
                <a:srgbClr val="0061B2"/>
              </a:buClr>
              <a:buSzPct val="100000"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Business Objective:</a:t>
            </a:r>
          </a:p>
          <a:p>
            <a:pPr marL="0" lv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Identify the drivers for NPS score and the impact of NPS on repeat purchases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LatentView Solution: </a:t>
            </a: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factors driving NPS by text mining of NPS survey feedback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Process: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Data collected from post purchase survey</a:t>
            </a:r>
            <a:b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Text mining on survey data to identify detractors and promoters for NPS score.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Identified the drivers of NPS and quantified their influence using a regression approach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Business benefit:</a:t>
            </a:r>
            <a:br>
              <a:rPr kumimoji="0" lang="en-IN" sz="1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Helped ascertain the importance of the post purchase survey and tracking of customer NPS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1200" dirty="0" smtClean="0">
                <a:ea typeface="Segoe UI" panose="020B0502040204020203" pitchFamily="34" charset="0"/>
                <a:cs typeface="Segoe UI" panose="020B0502040204020203" pitchFamily="34" charset="0"/>
              </a:rPr>
              <a:t>Client used the findings to identify entire neighbourhoods where inventory needed to be improved and build a checklist of features to rate future partners and suppliers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 smtClean="0">
                <a:solidFill>
                  <a:srgbClr val="44546A"/>
                </a:solidFill>
              </a:rPr>
              <a:t>Significant Effect: </a:t>
            </a:r>
            <a:endParaRPr kumimoji="0" lang="en-IN" sz="1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Solution</a:t>
            </a:r>
            <a:r>
              <a:rPr lang="en-US" sz="1400" baseline="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 provide a potential increase of </a:t>
            </a: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15% </a:t>
            </a:r>
            <a:r>
              <a:rPr lang="en-US" sz="1400" baseline="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r</a:t>
            </a:r>
            <a:r>
              <a:rPr lang="en-US" sz="1400" dirty="0" smtClean="0">
                <a:latin typeface="+mn-lt"/>
                <a:ea typeface="ＭＳ Ｐゴシック" charset="0"/>
                <a:cs typeface="Segoe UI" panose="020B0502040204020203" pitchFamily="34" charset="0"/>
              </a:rPr>
              <a:t>epeat transactions of the customer </a:t>
            </a:r>
            <a:endParaRPr lang="en-US" sz="1400" dirty="0" smtClean="0"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400" b="1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-96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AU" sz="1200" b="0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200" b="1" i="0" u="none" strike="noStrike" kern="1200" cap="none" spc="-96" normalizeH="0" baseline="0" noProof="0" dirty="0" smtClean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-96" normalizeH="0" baseline="0" noProof="0" dirty="0" smtClean="0">
              <a:ln w="3175"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b="1" dirty="0" smtClean="0">
              <a:solidFill>
                <a:srgbClr val="44546A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8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45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– Anup can you update some of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hyperlink" Target="https://appsource.microsoft.com/en-us/product/cortana-intelligence/latentview.latentview-maf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868" y="1719665"/>
            <a:ext cx="7771775" cy="618564"/>
          </a:xfrm>
        </p:spPr>
        <p:txBody>
          <a:bodyPr/>
          <a:lstStyle/>
          <a:p>
            <a:r>
              <a:rPr lang="en-US" dirty="0" smtClean="0"/>
              <a:t>LatentView Capability Demonstration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November, </a:t>
            </a:r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  <a:endParaRPr lang="en-US" dirty="0"/>
          </a:p>
        </p:txBody>
      </p:sp>
      <p:cxnSp>
        <p:nvCxnSpPr>
          <p:cNvPr id="142" name="Straight Arrow Connector 141"/>
          <p:cNvCxnSpPr>
            <a:cxnSpLocks/>
          </p:cNvCxnSpPr>
          <p:nvPr/>
        </p:nvCxnSpPr>
        <p:spPr>
          <a:xfrm>
            <a:off x="8928692" y="3219952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cxnSpLocks/>
          </p:cNvCxnSpPr>
          <p:nvPr/>
        </p:nvCxnSpPr>
        <p:spPr>
          <a:xfrm>
            <a:off x="8928692" y="3992278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cxnSpLocks/>
          </p:cNvCxnSpPr>
          <p:nvPr/>
        </p:nvCxnSpPr>
        <p:spPr>
          <a:xfrm flipV="1">
            <a:off x="9144507" y="4763187"/>
            <a:ext cx="728680" cy="476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 bwMode="auto">
          <a:xfrm>
            <a:off x="4107522" y="2474608"/>
            <a:ext cx="4527079" cy="14452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 / Data Lake</a:t>
            </a:r>
            <a:endParaRPr lang="en-IN" sz="1200" b="1" dirty="0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41382" y="1491032"/>
            <a:ext cx="3067911" cy="4059614"/>
            <a:chOff x="58035" y="1888784"/>
            <a:chExt cx="3403362" cy="4503501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1587823" y="1888784"/>
              <a:ext cx="1513574" cy="3793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IN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Integration</a:t>
              </a:r>
              <a:endParaRPr lang="en-IN" sz="1200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3101397" y="3782492"/>
              <a:ext cx="360000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 bwMode="auto">
            <a:xfrm>
              <a:off x="162674" y="1893224"/>
              <a:ext cx="1242478" cy="3776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1400" b="1" dirty="0">
                <a:solidFill>
                  <a:srgbClr val="0070C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694900" y="1975729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Structured 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681663" y="4071528"/>
              <a:ext cx="1308080" cy="15084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IN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IN" sz="12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IN" sz="12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Unstructured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TextBox 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6E0932B-348A-4C8F-8E43-4C37E1ABE4C7}"/>
                </a:ext>
              </a:extLst>
            </p:cNvPr>
            <p:cNvSpPr txBox="1"/>
            <p:nvPr/>
          </p:nvSpPr>
          <p:spPr>
            <a:xfrm>
              <a:off x="141544" y="2048801"/>
              <a:ext cx="1220745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Conventional Data Sources</a:t>
              </a:r>
            </a:p>
          </p:txBody>
        </p:sp>
        <p:sp>
          <p:nvSpPr>
            <p:cNvPr id="132" name="TextBox 4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31D8553-C508-4786-9FBD-AE24DBC8B3B8}"/>
                </a:ext>
              </a:extLst>
            </p:cNvPr>
            <p:cNvSpPr txBox="1"/>
            <p:nvPr/>
          </p:nvSpPr>
          <p:spPr>
            <a:xfrm>
              <a:off x="58035" y="3030373"/>
              <a:ext cx="144734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Unconventional Data Sources</a:t>
              </a:r>
            </a:p>
          </p:txBody>
        </p:sp>
        <p:sp>
          <p:nvSpPr>
            <p:cNvPr id="133" name="TextBox 4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E6A7EE2-F002-4F56-8BC2-70F563944271}"/>
                </a:ext>
              </a:extLst>
            </p:cNvPr>
            <p:cNvSpPr txBox="1"/>
            <p:nvPr/>
          </p:nvSpPr>
          <p:spPr>
            <a:xfrm>
              <a:off x="145172" y="3868907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External Data Sources</a:t>
              </a:r>
            </a:p>
          </p:txBody>
        </p:sp>
        <p:sp>
          <p:nvSpPr>
            <p:cNvPr id="134" name="TextBox 4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0BEB28F-633A-4C6B-81F6-4A75FA61C5C4}"/>
                </a:ext>
              </a:extLst>
            </p:cNvPr>
            <p:cNvSpPr txBox="1"/>
            <p:nvPr/>
          </p:nvSpPr>
          <p:spPr>
            <a:xfrm>
              <a:off x="141999" y="4825684"/>
              <a:ext cx="1329810" cy="47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100" dirty="0">
                  <a:solidFill>
                    <a:schemeClr val="tx2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Internal Data Sources</a:t>
              </a:r>
            </a:p>
          </p:txBody>
        </p:sp>
        <p:sp>
          <p:nvSpPr>
            <p:cNvPr id="135" name="TextBox 65"/>
            <p:cNvSpPr txBox="1"/>
            <p:nvPr/>
          </p:nvSpPr>
          <p:spPr>
            <a:xfrm>
              <a:off x="162674" y="6084998"/>
              <a:ext cx="2895248" cy="3072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Data Type specific ETL toolset</a:t>
              </a: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9867794" y="1547591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9867794" y="2287179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SELF SERVICE BI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867794" y="3026767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OPERATIONAL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9867794" y="3766355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9867794" y="4505944"/>
            <a:ext cx="1395422" cy="41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b="1" dirty="0">
                <a:solidFill>
                  <a:schemeClr val="tx2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REAL TIME REPORTING</a:t>
            </a:r>
          </a:p>
        </p:txBody>
      </p:sp>
      <p:sp>
        <p:nvSpPr>
          <p:cNvPr id="123" name="TextBox 67"/>
          <p:cNvSpPr txBox="1"/>
          <p:nvPr/>
        </p:nvSpPr>
        <p:spPr>
          <a:xfrm>
            <a:off x="9549359" y="5276908"/>
            <a:ext cx="21472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Workload Aware Compute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641692" y="3197246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TextBox 56"/>
          <p:cNvSpPr txBox="1"/>
          <p:nvPr/>
        </p:nvSpPr>
        <p:spPr>
          <a:xfrm>
            <a:off x="927419" y="1045837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67" name="TextBox 61"/>
          <p:cNvSpPr txBox="1"/>
          <p:nvPr/>
        </p:nvSpPr>
        <p:spPr>
          <a:xfrm>
            <a:off x="4865567" y="1045836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68" name="TextBox 62"/>
          <p:cNvSpPr txBox="1"/>
          <p:nvPr/>
        </p:nvSpPr>
        <p:spPr>
          <a:xfrm>
            <a:off x="9761636" y="941540"/>
            <a:ext cx="172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5122" name="Picture 2" descr="https://static.thenounproject.com/png/662371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2" y="1740149"/>
            <a:ext cx="461788" cy="4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94569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63" y="3615974"/>
            <a:ext cx="514897" cy="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/>
          <p:cNvSpPr/>
          <p:nvPr/>
        </p:nvSpPr>
        <p:spPr>
          <a:xfrm>
            <a:off x="482947" y="900160"/>
            <a:ext cx="2890489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481435" y="919963"/>
            <a:ext cx="583902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409115" y="919963"/>
            <a:ext cx="2369400" cy="41741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>
            <a:cxnSpLocks/>
          </p:cNvCxnSpPr>
          <p:nvPr/>
        </p:nvCxnSpPr>
        <p:spPr>
          <a:xfrm rot="16200000" flipH="1">
            <a:off x="7859717" y="2745355"/>
            <a:ext cx="3086804" cy="948855"/>
          </a:xfrm>
          <a:prstGeom prst="bentConnector3">
            <a:avLst>
              <a:gd name="adj1" fmla="val 100067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8928691" y="1676380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917905" y="2492056"/>
            <a:ext cx="94449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18064" y="3235129"/>
            <a:ext cx="318912" cy="372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Integrating Data from Multiple Sources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708643" y="907147"/>
            <a:ext cx="10762921" cy="4830011"/>
            <a:chOff x="541218" y="1516999"/>
            <a:chExt cx="10762921" cy="4830011"/>
          </a:xfrm>
        </p:grpSpPr>
        <p:sp>
          <p:nvSpPr>
            <p:cNvPr id="79" name="Oval 78"/>
            <p:cNvSpPr/>
            <p:nvPr/>
          </p:nvSpPr>
          <p:spPr>
            <a:xfrm>
              <a:off x="10479972" y="4249444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0" name="Oval 79"/>
            <p:cNvSpPr/>
            <p:nvPr/>
          </p:nvSpPr>
          <p:spPr>
            <a:xfrm>
              <a:off x="10479972" y="3303566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55160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COLLECTION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78746" y="2823881"/>
              <a:ext cx="2143593" cy="276999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HARMONIZATION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415122" y="1516999"/>
              <a:ext cx="2606023" cy="1583881"/>
              <a:chOff x="8289068" y="3177106"/>
              <a:chExt cx="2606023" cy="1583881"/>
            </a:xfrm>
          </p:grpSpPr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8501" y="3177106"/>
                <a:ext cx="1169779" cy="1279711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8289068" y="4483988"/>
                <a:ext cx="2606023" cy="276999"/>
              </a:xfrm>
              <a:prstGeom prst="rect">
                <a:avLst/>
              </a:prstGeom>
              <a:solidFill>
                <a:srgbClr val="E7E6E6">
                  <a:lumMod val="9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DATA VISUALIZATION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OF KPI’s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738136" y="3588241"/>
              <a:ext cx="23588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Data is collected from multiple sources that are required for the development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required dashboards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reports :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Internal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External Data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538733" y="3569565"/>
              <a:ext cx="235880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Visualization of the requested KPI’s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can be developed in any of the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listed platforms which will enable comparison of multiple channels and summary of performance metrics : 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Tableau 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Domo Dashboard 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Excel Report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Web Tool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659689" y="3303568"/>
              <a:ext cx="2358802" cy="30434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83275" y="3303567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490044" y="3303566"/>
              <a:ext cx="2358802" cy="30434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9" name="Isosceles Triangle 88"/>
            <p:cNvSpPr/>
            <p:nvPr/>
          </p:nvSpPr>
          <p:spPr>
            <a:xfrm rot="5400000">
              <a:off x="3111049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6009514" y="4579772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8935608" y="4556058"/>
              <a:ext cx="2391259" cy="4329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59656" y="3588241"/>
              <a:ext cx="23588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All the collected data from different sources are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loaded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 the form of a data mart / data cube. This can be done in one of the following two ways : 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 House Data Base</a:t>
              </a:r>
            </a:p>
            <a:p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Using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1218" y="3303566"/>
              <a:ext cx="818805" cy="828398"/>
              <a:chOff x="605692" y="2971194"/>
              <a:chExt cx="818805" cy="8283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605692" y="2971194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145" y="3229665"/>
                <a:ext cx="343040" cy="34304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541218" y="4249444"/>
              <a:ext cx="818805" cy="828398"/>
              <a:chOff x="605692" y="3917072"/>
              <a:chExt cx="818805" cy="8283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605692" y="3917072"/>
                <a:ext cx="818805" cy="82839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7145" y="4169329"/>
                <a:ext cx="421118" cy="320605"/>
                <a:chOff x="3932803" y="1548218"/>
                <a:chExt cx="1122339" cy="1133159"/>
              </a:xfrm>
              <a:effectLst/>
            </p:grpSpPr>
            <p:pic>
              <p:nvPicPr>
                <p:cNvPr id="102" name="Picture 101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2803" y="15482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3" name="Picture 102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5203" y="17006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4" name="Picture 103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7603" y="18530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5" name="Picture 104" descr="C:\Users\gaddam.ajaykumar\Desktop\process\CSV.png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0003" y="2005418"/>
                  <a:ext cx="665139" cy="6759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</p:grpSp>
        <p:sp>
          <p:nvSpPr>
            <p:cNvPr id="95" name="Oval 94"/>
            <p:cNvSpPr/>
            <p:nvPr/>
          </p:nvSpPr>
          <p:spPr>
            <a:xfrm>
              <a:off x="542425" y="5192043"/>
              <a:ext cx="815891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192" y="3562037"/>
              <a:ext cx="559445" cy="29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35" y="4549539"/>
              <a:ext cx="586557" cy="228208"/>
            </a:xfrm>
            <a:prstGeom prst="rect">
              <a:avLst/>
            </a:prstGeom>
          </p:spPr>
        </p:pic>
        <p:sp>
          <p:nvSpPr>
            <p:cNvPr id="98" name="Oval 97"/>
            <p:cNvSpPr/>
            <p:nvPr/>
          </p:nvSpPr>
          <p:spPr>
            <a:xfrm>
              <a:off x="10481179" y="5192043"/>
              <a:ext cx="822960" cy="8283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058" y="5434722"/>
              <a:ext cx="343040" cy="343040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70" y="4763366"/>
            <a:ext cx="723328" cy="52104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186" y="1171345"/>
            <a:ext cx="1304657" cy="816935"/>
          </a:xfrm>
          <a:prstGeom prst="rect">
            <a:avLst/>
          </a:prstGeom>
        </p:spPr>
      </p:pic>
      <p:pic>
        <p:nvPicPr>
          <p:cNvPr id="2050" name="Picture 2" descr="Image result for data harmoniz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97" y="1105335"/>
            <a:ext cx="882945" cy="8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/>
              <a:t>LatentView </a:t>
            </a:r>
            <a:r>
              <a:rPr lang="en-US" dirty="0" smtClean="0"/>
              <a:t>Solution for Refining </a:t>
            </a:r>
            <a:r>
              <a:rPr lang="en-US" dirty="0"/>
              <a:t>R</a:t>
            </a:r>
            <a:r>
              <a:rPr lang="en-US" dirty="0" smtClean="0"/>
              <a:t>eporting Structure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21818" y="4904465"/>
            <a:ext cx="337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difference: Promoters vs. Detractors</a:t>
            </a:r>
          </a:p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</a:t>
            </a:r>
          </a:p>
        </p:txBody>
      </p:sp>
      <p:sp>
        <p:nvSpPr>
          <p:cNvPr id="41" name="Pentagon 40"/>
          <p:cNvSpPr/>
          <p:nvPr/>
        </p:nvSpPr>
        <p:spPr>
          <a:xfrm>
            <a:off x="254648" y="764208"/>
            <a:ext cx="3310698" cy="610878"/>
          </a:xfrm>
          <a:prstGeom prst="homePlate">
            <a:avLst/>
          </a:prstGeom>
          <a:solidFill>
            <a:srgbClr val="1957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9988" tIns="46794" rIns="89988" bIns="4679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Review of KPI’s</a:t>
            </a:r>
          </a:p>
        </p:txBody>
      </p:sp>
      <p:sp>
        <p:nvSpPr>
          <p:cNvPr id="42" name="Chevron 41"/>
          <p:cNvSpPr/>
          <p:nvPr/>
        </p:nvSpPr>
        <p:spPr>
          <a:xfrm>
            <a:off x="6533806" y="765134"/>
            <a:ext cx="3092287" cy="620276"/>
          </a:xfrm>
          <a:prstGeom prst="chevron">
            <a:avLst/>
          </a:prstGeom>
          <a:solidFill>
            <a:srgbClr val="092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Wireframes</a:t>
            </a:r>
          </a:p>
        </p:txBody>
      </p:sp>
      <p:sp>
        <p:nvSpPr>
          <p:cNvPr id="43" name="Chevron 42"/>
          <p:cNvSpPr/>
          <p:nvPr/>
        </p:nvSpPr>
        <p:spPr>
          <a:xfrm>
            <a:off x="9368420" y="765134"/>
            <a:ext cx="2637617" cy="620276"/>
          </a:xfrm>
          <a:prstGeom prst="chevron">
            <a:avLst/>
          </a:prstGeom>
          <a:solidFill>
            <a:srgbClr val="06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Integration</a:t>
            </a:r>
          </a:p>
        </p:txBody>
      </p:sp>
      <p:sp>
        <p:nvSpPr>
          <p:cNvPr id="44" name="Chevron 7"/>
          <p:cNvSpPr/>
          <p:nvPr/>
        </p:nvSpPr>
        <p:spPr>
          <a:xfrm>
            <a:off x="3330977" y="765134"/>
            <a:ext cx="3460502" cy="620276"/>
          </a:xfrm>
          <a:prstGeom prst="chevron">
            <a:avLst/>
          </a:prstGeom>
          <a:solidFill>
            <a:srgbClr val="0E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Audit Current Reports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48330" y="150477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06503" y="1504772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886759" y="4150185"/>
            <a:ext cx="2110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Recommendations on Data Integration process for report deployment on pentaho 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24" y="4258277"/>
            <a:ext cx="639354" cy="42623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15413" y="4258277"/>
            <a:ext cx="548678" cy="553108"/>
            <a:chOff x="749417" y="5722631"/>
            <a:chExt cx="1169251" cy="1031321"/>
          </a:xfrm>
        </p:grpSpPr>
        <p:sp>
          <p:nvSpPr>
            <p:cNvPr id="56" name="Freeform 73"/>
            <p:cNvSpPr>
              <a:spLocks noChangeAspect="1" noEditPoints="1"/>
            </p:cNvSpPr>
            <p:nvPr/>
          </p:nvSpPr>
          <p:spPr bwMode="auto">
            <a:xfrm>
              <a:off x="823411" y="5722631"/>
              <a:ext cx="1095257" cy="870841"/>
            </a:xfrm>
            <a:custGeom>
              <a:avLst/>
              <a:gdLst>
                <a:gd name="T0" fmla="*/ 180 w 1982"/>
                <a:gd name="T1" fmla="*/ 541 h 1622"/>
                <a:gd name="T2" fmla="*/ 0 w 1982"/>
                <a:gd name="T3" fmla="*/ 361 h 1622"/>
                <a:gd name="T4" fmla="*/ 0 w 1982"/>
                <a:gd name="T5" fmla="*/ 901 h 1622"/>
                <a:gd name="T6" fmla="*/ 180 w 1982"/>
                <a:gd name="T7" fmla="*/ 721 h 1622"/>
                <a:gd name="T8" fmla="*/ 0 w 1982"/>
                <a:gd name="T9" fmla="*/ 901 h 1622"/>
                <a:gd name="T10" fmla="*/ 180 w 1982"/>
                <a:gd name="T11" fmla="*/ 181 h 1622"/>
                <a:gd name="T12" fmla="*/ 0 w 1982"/>
                <a:gd name="T13" fmla="*/ 181 h 1622"/>
                <a:gd name="T14" fmla="*/ 901 w 1982"/>
                <a:gd name="T15" fmla="*/ 1622 h 1622"/>
                <a:gd name="T16" fmla="*/ 721 w 1982"/>
                <a:gd name="T17" fmla="*/ 1442 h 1622"/>
                <a:gd name="T18" fmla="*/ 0 w 1982"/>
                <a:gd name="T19" fmla="*/ 1262 h 1622"/>
                <a:gd name="T20" fmla="*/ 180 w 1982"/>
                <a:gd name="T21" fmla="*/ 1082 h 1622"/>
                <a:gd name="T22" fmla="*/ 0 w 1982"/>
                <a:gd name="T23" fmla="*/ 1262 h 1622"/>
                <a:gd name="T24" fmla="*/ 180 w 1982"/>
                <a:gd name="T25" fmla="*/ 1442 h 1622"/>
                <a:gd name="T26" fmla="*/ 180 w 1982"/>
                <a:gd name="T27" fmla="*/ 1622 h 1622"/>
                <a:gd name="T28" fmla="*/ 1081 w 1982"/>
                <a:gd name="T29" fmla="*/ 0 h 1622"/>
                <a:gd name="T30" fmla="*/ 1982 w 1982"/>
                <a:gd name="T31" fmla="*/ 541 h 1622"/>
                <a:gd name="T32" fmla="*/ 1802 w 1982"/>
                <a:gd name="T33" fmla="*/ 0 h 1622"/>
                <a:gd name="T34" fmla="*/ 1982 w 1982"/>
                <a:gd name="T35" fmla="*/ 1262 h 1622"/>
                <a:gd name="T36" fmla="*/ 1802 w 1982"/>
                <a:gd name="T37" fmla="*/ 1082 h 1622"/>
                <a:gd name="T38" fmla="*/ 721 w 1982"/>
                <a:gd name="T39" fmla="*/ 181 h 1622"/>
                <a:gd name="T40" fmla="*/ 901 w 1982"/>
                <a:gd name="T41" fmla="*/ 0 h 1622"/>
                <a:gd name="T42" fmla="*/ 721 w 1982"/>
                <a:gd name="T43" fmla="*/ 181 h 1622"/>
                <a:gd name="T44" fmla="*/ 540 w 1982"/>
                <a:gd name="T45" fmla="*/ 1622 h 1622"/>
                <a:gd name="T46" fmla="*/ 360 w 1982"/>
                <a:gd name="T47" fmla="*/ 1442 h 1622"/>
                <a:gd name="T48" fmla="*/ 360 w 1982"/>
                <a:gd name="T49" fmla="*/ 181 h 1622"/>
                <a:gd name="T50" fmla="*/ 540 w 1982"/>
                <a:gd name="T51" fmla="*/ 0 h 1622"/>
                <a:gd name="T52" fmla="*/ 360 w 1982"/>
                <a:gd name="T53" fmla="*/ 181 h 1622"/>
                <a:gd name="T54" fmla="*/ 1982 w 1982"/>
                <a:gd name="T55" fmla="*/ 1442 h 1622"/>
                <a:gd name="T56" fmla="*/ 1802 w 1982"/>
                <a:gd name="T57" fmla="*/ 1622 h 1622"/>
                <a:gd name="T58" fmla="*/ 1982 w 1982"/>
                <a:gd name="T59" fmla="*/ 901 h 1622"/>
                <a:gd name="T60" fmla="*/ 1802 w 1982"/>
                <a:gd name="T61" fmla="*/ 721 h 1622"/>
                <a:gd name="T62" fmla="*/ 1081 w 1982"/>
                <a:gd name="T63" fmla="*/ 1622 h 1622"/>
                <a:gd name="T64" fmla="*/ 1261 w 1982"/>
                <a:gd name="T65" fmla="*/ 1442 h 1622"/>
                <a:gd name="T66" fmla="*/ 1081 w 1982"/>
                <a:gd name="T67" fmla="*/ 1622 h 1622"/>
                <a:gd name="T68" fmla="*/ 1622 w 1982"/>
                <a:gd name="T69" fmla="*/ 1622 h 1622"/>
                <a:gd name="T70" fmla="*/ 1441 w 1982"/>
                <a:gd name="T71" fmla="*/ 144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2" h="1622">
                  <a:moveTo>
                    <a:pt x="0" y="541"/>
                  </a:moveTo>
                  <a:lnTo>
                    <a:pt x="180" y="541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541"/>
                  </a:lnTo>
                  <a:close/>
                  <a:moveTo>
                    <a:pt x="0" y="901"/>
                  </a:moveTo>
                  <a:lnTo>
                    <a:pt x="180" y="901"/>
                  </a:lnTo>
                  <a:lnTo>
                    <a:pt x="180" y="721"/>
                  </a:lnTo>
                  <a:lnTo>
                    <a:pt x="0" y="721"/>
                  </a:lnTo>
                  <a:lnTo>
                    <a:pt x="0" y="901"/>
                  </a:lnTo>
                  <a:close/>
                  <a:moveTo>
                    <a:pt x="0" y="181"/>
                  </a:moveTo>
                  <a:lnTo>
                    <a:pt x="180" y="181"/>
                  </a:lnTo>
                  <a:lnTo>
                    <a:pt x="180" y="0"/>
                  </a:lnTo>
                  <a:cubicBezTo>
                    <a:pt x="80" y="0"/>
                    <a:pt x="0" y="81"/>
                    <a:pt x="0" y="181"/>
                  </a:cubicBezTo>
                  <a:close/>
                  <a:moveTo>
                    <a:pt x="721" y="1622"/>
                  </a:moveTo>
                  <a:lnTo>
                    <a:pt x="901" y="1622"/>
                  </a:lnTo>
                  <a:lnTo>
                    <a:pt x="901" y="1442"/>
                  </a:lnTo>
                  <a:lnTo>
                    <a:pt x="721" y="1442"/>
                  </a:lnTo>
                  <a:lnTo>
                    <a:pt x="721" y="1622"/>
                  </a:lnTo>
                  <a:close/>
                  <a:moveTo>
                    <a:pt x="0" y="1262"/>
                  </a:moveTo>
                  <a:lnTo>
                    <a:pt x="180" y="1262"/>
                  </a:lnTo>
                  <a:lnTo>
                    <a:pt x="180" y="1082"/>
                  </a:lnTo>
                  <a:lnTo>
                    <a:pt x="0" y="1082"/>
                  </a:lnTo>
                  <a:lnTo>
                    <a:pt x="0" y="1262"/>
                  </a:lnTo>
                  <a:close/>
                  <a:moveTo>
                    <a:pt x="180" y="1622"/>
                  </a:moveTo>
                  <a:lnTo>
                    <a:pt x="180" y="1442"/>
                  </a:lnTo>
                  <a:lnTo>
                    <a:pt x="0" y="1442"/>
                  </a:lnTo>
                  <a:cubicBezTo>
                    <a:pt x="0" y="1542"/>
                    <a:pt x="80" y="1622"/>
                    <a:pt x="180" y="1622"/>
                  </a:cubicBezTo>
                  <a:close/>
                  <a:moveTo>
                    <a:pt x="1802" y="0"/>
                  </a:moveTo>
                  <a:lnTo>
                    <a:pt x="1081" y="0"/>
                  </a:lnTo>
                  <a:lnTo>
                    <a:pt x="1081" y="541"/>
                  </a:lnTo>
                  <a:lnTo>
                    <a:pt x="1982" y="541"/>
                  </a:lnTo>
                  <a:lnTo>
                    <a:pt x="1982" y="181"/>
                  </a:lnTo>
                  <a:cubicBezTo>
                    <a:pt x="1982" y="81"/>
                    <a:pt x="1901" y="0"/>
                    <a:pt x="1802" y="0"/>
                  </a:cubicBezTo>
                  <a:close/>
                  <a:moveTo>
                    <a:pt x="1802" y="1262"/>
                  </a:moveTo>
                  <a:lnTo>
                    <a:pt x="1982" y="1262"/>
                  </a:lnTo>
                  <a:lnTo>
                    <a:pt x="1982" y="1082"/>
                  </a:lnTo>
                  <a:lnTo>
                    <a:pt x="1802" y="1082"/>
                  </a:lnTo>
                  <a:lnTo>
                    <a:pt x="1802" y="1262"/>
                  </a:lnTo>
                  <a:close/>
                  <a:moveTo>
                    <a:pt x="721" y="181"/>
                  </a:moveTo>
                  <a:lnTo>
                    <a:pt x="901" y="181"/>
                  </a:lnTo>
                  <a:lnTo>
                    <a:pt x="901" y="0"/>
                  </a:lnTo>
                  <a:lnTo>
                    <a:pt x="721" y="0"/>
                  </a:lnTo>
                  <a:lnTo>
                    <a:pt x="721" y="181"/>
                  </a:lnTo>
                  <a:close/>
                  <a:moveTo>
                    <a:pt x="360" y="1622"/>
                  </a:moveTo>
                  <a:lnTo>
                    <a:pt x="540" y="1622"/>
                  </a:lnTo>
                  <a:lnTo>
                    <a:pt x="540" y="1442"/>
                  </a:lnTo>
                  <a:lnTo>
                    <a:pt x="360" y="1442"/>
                  </a:lnTo>
                  <a:lnTo>
                    <a:pt x="360" y="1622"/>
                  </a:lnTo>
                  <a:close/>
                  <a:moveTo>
                    <a:pt x="360" y="181"/>
                  </a:moveTo>
                  <a:lnTo>
                    <a:pt x="540" y="181"/>
                  </a:lnTo>
                  <a:lnTo>
                    <a:pt x="540" y="0"/>
                  </a:lnTo>
                  <a:lnTo>
                    <a:pt x="360" y="0"/>
                  </a:lnTo>
                  <a:lnTo>
                    <a:pt x="360" y="181"/>
                  </a:lnTo>
                  <a:close/>
                  <a:moveTo>
                    <a:pt x="1802" y="1622"/>
                  </a:moveTo>
                  <a:cubicBezTo>
                    <a:pt x="1901" y="1622"/>
                    <a:pt x="1982" y="1542"/>
                    <a:pt x="1982" y="1442"/>
                  </a:cubicBezTo>
                  <a:lnTo>
                    <a:pt x="1802" y="1442"/>
                  </a:lnTo>
                  <a:lnTo>
                    <a:pt x="1802" y="1622"/>
                  </a:lnTo>
                  <a:close/>
                  <a:moveTo>
                    <a:pt x="1802" y="901"/>
                  </a:moveTo>
                  <a:lnTo>
                    <a:pt x="1982" y="901"/>
                  </a:lnTo>
                  <a:lnTo>
                    <a:pt x="1982" y="721"/>
                  </a:lnTo>
                  <a:lnTo>
                    <a:pt x="1802" y="721"/>
                  </a:lnTo>
                  <a:lnTo>
                    <a:pt x="1802" y="901"/>
                  </a:lnTo>
                  <a:close/>
                  <a:moveTo>
                    <a:pt x="1081" y="1622"/>
                  </a:moveTo>
                  <a:lnTo>
                    <a:pt x="1261" y="1622"/>
                  </a:lnTo>
                  <a:lnTo>
                    <a:pt x="1261" y="1442"/>
                  </a:lnTo>
                  <a:lnTo>
                    <a:pt x="1081" y="1442"/>
                  </a:lnTo>
                  <a:lnTo>
                    <a:pt x="1081" y="1622"/>
                  </a:lnTo>
                  <a:close/>
                  <a:moveTo>
                    <a:pt x="1441" y="1622"/>
                  </a:moveTo>
                  <a:lnTo>
                    <a:pt x="1622" y="1622"/>
                  </a:lnTo>
                  <a:lnTo>
                    <a:pt x="1622" y="1442"/>
                  </a:lnTo>
                  <a:lnTo>
                    <a:pt x="1441" y="1442"/>
                  </a:lnTo>
                  <a:lnTo>
                    <a:pt x="1441" y="1622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7" y="5799138"/>
              <a:ext cx="1027816" cy="95481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864866" y="4150185"/>
            <a:ext cx="2138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KPI’s required vs used, and goals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8" y="3090912"/>
            <a:ext cx="474238" cy="40665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64866" y="3077144"/>
            <a:ext cx="1701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business objectives</a:t>
            </a:r>
          </a:p>
        </p:txBody>
      </p:sp>
      <p:sp>
        <p:nvSpPr>
          <p:cNvPr id="62" name="Freeform 71"/>
          <p:cNvSpPr>
            <a:spLocks noEditPoints="1"/>
          </p:cNvSpPr>
          <p:nvPr/>
        </p:nvSpPr>
        <p:spPr bwMode="auto">
          <a:xfrm>
            <a:off x="434470" y="5447054"/>
            <a:ext cx="364847" cy="326814"/>
          </a:xfrm>
          <a:custGeom>
            <a:avLst/>
            <a:gdLst>
              <a:gd name="T0" fmla="*/ 991 w 1982"/>
              <a:gd name="T1" fmla="*/ 1172 h 1622"/>
              <a:gd name="T2" fmla="*/ 1352 w 1982"/>
              <a:gd name="T3" fmla="*/ 811 h 1622"/>
              <a:gd name="T4" fmla="*/ 1081 w 1982"/>
              <a:gd name="T5" fmla="*/ 811 h 1622"/>
              <a:gd name="T6" fmla="*/ 1081 w 1982"/>
              <a:gd name="T7" fmla="*/ 0 h 1622"/>
              <a:gd name="T8" fmla="*/ 901 w 1982"/>
              <a:gd name="T9" fmla="*/ 0 h 1622"/>
              <a:gd name="T10" fmla="*/ 901 w 1982"/>
              <a:gd name="T11" fmla="*/ 811 h 1622"/>
              <a:gd name="T12" fmla="*/ 631 w 1982"/>
              <a:gd name="T13" fmla="*/ 811 h 1622"/>
              <a:gd name="T14" fmla="*/ 991 w 1982"/>
              <a:gd name="T15" fmla="*/ 1172 h 1622"/>
              <a:gd name="T16" fmla="*/ 1802 w 1982"/>
              <a:gd name="T17" fmla="*/ 0 h 1622"/>
              <a:gd name="T18" fmla="*/ 1262 w 1982"/>
              <a:gd name="T19" fmla="*/ 0 h 1622"/>
              <a:gd name="T20" fmla="*/ 1262 w 1982"/>
              <a:gd name="T21" fmla="*/ 179 h 1622"/>
              <a:gd name="T22" fmla="*/ 1802 w 1982"/>
              <a:gd name="T23" fmla="*/ 179 h 1622"/>
              <a:gd name="T24" fmla="*/ 1802 w 1982"/>
              <a:gd name="T25" fmla="*/ 1443 h 1622"/>
              <a:gd name="T26" fmla="*/ 180 w 1982"/>
              <a:gd name="T27" fmla="*/ 1443 h 1622"/>
              <a:gd name="T28" fmla="*/ 180 w 1982"/>
              <a:gd name="T29" fmla="*/ 179 h 1622"/>
              <a:gd name="T30" fmla="*/ 721 w 1982"/>
              <a:gd name="T31" fmla="*/ 179 h 1622"/>
              <a:gd name="T32" fmla="*/ 721 w 1982"/>
              <a:gd name="T33" fmla="*/ 0 h 1622"/>
              <a:gd name="T34" fmla="*/ 180 w 1982"/>
              <a:gd name="T35" fmla="*/ 0 h 1622"/>
              <a:gd name="T36" fmla="*/ 0 w 1982"/>
              <a:gd name="T37" fmla="*/ 181 h 1622"/>
              <a:gd name="T38" fmla="*/ 0 w 1982"/>
              <a:gd name="T39" fmla="*/ 1442 h 1622"/>
              <a:gd name="T40" fmla="*/ 180 w 1982"/>
              <a:gd name="T41" fmla="*/ 1622 h 1622"/>
              <a:gd name="T42" fmla="*/ 1802 w 1982"/>
              <a:gd name="T43" fmla="*/ 1622 h 1622"/>
              <a:gd name="T44" fmla="*/ 1982 w 1982"/>
              <a:gd name="T45" fmla="*/ 1442 h 1622"/>
              <a:gd name="T46" fmla="*/ 1982 w 1982"/>
              <a:gd name="T47" fmla="*/ 181 h 1622"/>
              <a:gd name="T48" fmla="*/ 1802 w 1982"/>
              <a:gd name="T49" fmla="*/ 0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82" h="1622">
                <a:moveTo>
                  <a:pt x="991" y="1172"/>
                </a:moveTo>
                <a:lnTo>
                  <a:pt x="1352" y="811"/>
                </a:lnTo>
                <a:lnTo>
                  <a:pt x="1081" y="811"/>
                </a:lnTo>
                <a:lnTo>
                  <a:pt x="1081" y="0"/>
                </a:lnTo>
                <a:lnTo>
                  <a:pt x="901" y="0"/>
                </a:lnTo>
                <a:lnTo>
                  <a:pt x="901" y="811"/>
                </a:lnTo>
                <a:lnTo>
                  <a:pt x="631" y="811"/>
                </a:lnTo>
                <a:lnTo>
                  <a:pt x="991" y="1172"/>
                </a:lnTo>
                <a:close/>
                <a:moveTo>
                  <a:pt x="1802" y="0"/>
                </a:moveTo>
                <a:lnTo>
                  <a:pt x="1262" y="0"/>
                </a:lnTo>
                <a:lnTo>
                  <a:pt x="1262" y="179"/>
                </a:lnTo>
                <a:lnTo>
                  <a:pt x="1802" y="179"/>
                </a:lnTo>
                <a:lnTo>
                  <a:pt x="1802" y="1443"/>
                </a:lnTo>
                <a:lnTo>
                  <a:pt x="180" y="1443"/>
                </a:lnTo>
                <a:lnTo>
                  <a:pt x="180" y="179"/>
                </a:lnTo>
                <a:lnTo>
                  <a:pt x="721" y="179"/>
                </a:lnTo>
                <a:lnTo>
                  <a:pt x="721" y="0"/>
                </a:lnTo>
                <a:lnTo>
                  <a:pt x="180" y="0"/>
                </a:lnTo>
                <a:cubicBezTo>
                  <a:pt x="81" y="0"/>
                  <a:pt x="0" y="81"/>
                  <a:pt x="0" y="181"/>
                </a:cubicBezTo>
                <a:lnTo>
                  <a:pt x="0" y="1442"/>
                </a:lnTo>
                <a:cubicBezTo>
                  <a:pt x="0" y="1542"/>
                  <a:pt x="81" y="1622"/>
                  <a:pt x="180" y="1622"/>
                </a:cubicBezTo>
                <a:lnTo>
                  <a:pt x="1802" y="1622"/>
                </a:lnTo>
                <a:cubicBezTo>
                  <a:pt x="1902" y="1622"/>
                  <a:pt x="1982" y="1542"/>
                  <a:pt x="1982" y="1442"/>
                </a:cubicBezTo>
                <a:lnTo>
                  <a:pt x="1982" y="181"/>
                </a:lnTo>
                <a:cubicBezTo>
                  <a:pt x="1982" y="81"/>
                  <a:pt x="1902" y="0"/>
                  <a:pt x="1802" y="0"/>
                </a:cubicBezTo>
                <a:close/>
              </a:path>
            </a:pathLst>
          </a:custGeom>
          <a:solidFill>
            <a:srgbClr val="74747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64866" y="5285040"/>
            <a:ext cx="2221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gaps in KPIs &amp; segments in the context of current reports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84" y="3090912"/>
            <a:ext cx="507175" cy="50717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886759" y="3077144"/>
            <a:ext cx="1624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Design the data model for the analysis data mart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62" y="1805079"/>
            <a:ext cx="537597" cy="53759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flipH="1">
            <a:off x="9886759" y="1770259"/>
            <a:ext cx="1797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Define architecture for the data integration layer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2" y="4258277"/>
            <a:ext cx="493767" cy="49376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68638" y="4150185"/>
            <a:ext cx="19260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Prioritize wireframes based on business needs and complexity of implementation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068638" y="3077144"/>
            <a:ext cx="2077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Iterate on wireframes and review with potential end users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54450" y="3090912"/>
            <a:ext cx="458708" cy="569293"/>
            <a:chOff x="6339801" y="3669126"/>
            <a:chExt cx="686306" cy="569293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968" y="3781098"/>
              <a:ext cx="470884" cy="358193"/>
            </a:xfrm>
            <a:prstGeom prst="rect">
              <a:avLst/>
            </a:prstGeom>
          </p:spPr>
        </p:pic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6339801" y="3669126"/>
              <a:ext cx="686306" cy="569293"/>
            </a:xfrm>
            <a:custGeom>
              <a:avLst/>
              <a:gdLst>
                <a:gd name="T0" fmla="*/ 407 w 1835"/>
                <a:gd name="T1" fmla="*/ 510 h 2039"/>
                <a:gd name="T2" fmla="*/ 1427 w 1835"/>
                <a:gd name="T3" fmla="*/ 510 h 2039"/>
                <a:gd name="T4" fmla="*/ 1427 w 1835"/>
                <a:gd name="T5" fmla="*/ 816 h 2039"/>
                <a:gd name="T6" fmla="*/ 1835 w 1835"/>
                <a:gd name="T7" fmla="*/ 408 h 2039"/>
                <a:gd name="T8" fmla="*/ 1427 w 1835"/>
                <a:gd name="T9" fmla="*/ 0 h 2039"/>
                <a:gd name="T10" fmla="*/ 1427 w 1835"/>
                <a:gd name="T11" fmla="*/ 306 h 2039"/>
                <a:gd name="T12" fmla="*/ 204 w 1835"/>
                <a:gd name="T13" fmla="*/ 306 h 2039"/>
                <a:gd name="T14" fmla="*/ 204 w 1835"/>
                <a:gd name="T15" fmla="*/ 918 h 2039"/>
                <a:gd name="T16" fmla="*/ 407 w 1835"/>
                <a:gd name="T17" fmla="*/ 918 h 2039"/>
                <a:gd name="T18" fmla="*/ 407 w 1835"/>
                <a:gd name="T19" fmla="*/ 510 h 2039"/>
                <a:gd name="T20" fmla="*/ 1427 w 1835"/>
                <a:gd name="T21" fmla="*/ 1529 h 2039"/>
                <a:gd name="T22" fmla="*/ 407 w 1835"/>
                <a:gd name="T23" fmla="*/ 1529 h 2039"/>
                <a:gd name="T24" fmla="*/ 407 w 1835"/>
                <a:gd name="T25" fmla="*/ 1223 h 2039"/>
                <a:gd name="T26" fmla="*/ 0 w 1835"/>
                <a:gd name="T27" fmla="*/ 1631 h 2039"/>
                <a:gd name="T28" fmla="*/ 407 w 1835"/>
                <a:gd name="T29" fmla="*/ 2039 h 2039"/>
                <a:gd name="T30" fmla="*/ 407 w 1835"/>
                <a:gd name="T31" fmla="*/ 1733 h 2039"/>
                <a:gd name="T32" fmla="*/ 1631 w 1835"/>
                <a:gd name="T33" fmla="*/ 1733 h 2039"/>
                <a:gd name="T34" fmla="*/ 1631 w 1835"/>
                <a:gd name="T35" fmla="*/ 1122 h 2039"/>
                <a:gd name="T36" fmla="*/ 1427 w 1835"/>
                <a:gd name="T37" fmla="*/ 1122 h 2039"/>
                <a:gd name="T38" fmla="*/ 1427 w 1835"/>
                <a:gd name="T39" fmla="*/ 1529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5" h="2039">
                  <a:moveTo>
                    <a:pt x="407" y="510"/>
                  </a:moveTo>
                  <a:lnTo>
                    <a:pt x="1427" y="510"/>
                  </a:lnTo>
                  <a:lnTo>
                    <a:pt x="1427" y="816"/>
                  </a:lnTo>
                  <a:lnTo>
                    <a:pt x="1835" y="408"/>
                  </a:lnTo>
                  <a:lnTo>
                    <a:pt x="1427" y="0"/>
                  </a:lnTo>
                  <a:lnTo>
                    <a:pt x="1427" y="306"/>
                  </a:lnTo>
                  <a:lnTo>
                    <a:pt x="204" y="306"/>
                  </a:lnTo>
                  <a:lnTo>
                    <a:pt x="204" y="918"/>
                  </a:lnTo>
                  <a:lnTo>
                    <a:pt x="407" y="918"/>
                  </a:lnTo>
                  <a:lnTo>
                    <a:pt x="407" y="510"/>
                  </a:lnTo>
                  <a:close/>
                  <a:moveTo>
                    <a:pt x="1427" y="1529"/>
                  </a:moveTo>
                  <a:lnTo>
                    <a:pt x="407" y="1529"/>
                  </a:lnTo>
                  <a:lnTo>
                    <a:pt x="407" y="1223"/>
                  </a:lnTo>
                  <a:lnTo>
                    <a:pt x="0" y="1631"/>
                  </a:lnTo>
                  <a:lnTo>
                    <a:pt x="407" y="2039"/>
                  </a:lnTo>
                  <a:lnTo>
                    <a:pt x="407" y="1733"/>
                  </a:lnTo>
                  <a:lnTo>
                    <a:pt x="1631" y="1733"/>
                  </a:lnTo>
                  <a:lnTo>
                    <a:pt x="1631" y="1122"/>
                  </a:lnTo>
                  <a:lnTo>
                    <a:pt x="1427" y="1122"/>
                  </a:lnTo>
                  <a:lnTo>
                    <a:pt x="1427" y="1529"/>
                  </a:lnTo>
                  <a:close/>
                </a:path>
              </a:pathLst>
            </a:custGeom>
            <a:solidFill>
              <a:srgbClr val="74747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7068638" y="1770259"/>
            <a:ext cx="218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detailed </a:t>
            </a:r>
            <a:r>
              <a:rPr lang="en-US" sz="1400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wireframe requirements</a:t>
            </a:r>
            <a:endParaRPr lang="en-US" sz="140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44" y="1805079"/>
            <a:ext cx="510891" cy="51089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864866" y="1770259"/>
            <a:ext cx="2388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Schedule user interviews, prepare list of existing </a:t>
            </a:r>
            <a:r>
              <a:rPr lang="en-IN" sz="1400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reports, 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their data sources, business users and KPIs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4" y="1805079"/>
            <a:ext cx="694828" cy="694828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949633" y="1770259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data sources, data flows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0" y="1805079"/>
            <a:ext cx="492660" cy="49266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49633" y="4150185"/>
            <a:ext cx="2236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39922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Identify usability and audience for each report to capture business value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23" y="4258277"/>
            <a:ext cx="466539" cy="466539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3949633" y="5285040"/>
            <a:ext cx="2174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Recommend a new set of reports that helps achieve the objectives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9" y="5382177"/>
            <a:ext cx="456567" cy="456567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949633" y="3077144"/>
            <a:ext cx="1824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Understand logical grouping of reports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57" y="3090912"/>
            <a:ext cx="463255" cy="433303"/>
          </a:xfrm>
          <a:prstGeom prst="rect">
            <a:avLst/>
          </a:prstGeom>
          <a:solidFill>
            <a:schemeClr val="bg2">
              <a:lumMod val="90000"/>
              <a:alpha val="91000"/>
            </a:schemeClr>
          </a:solidFill>
        </p:spPr>
      </p:pic>
      <p:cxnSp>
        <p:nvCxnSpPr>
          <p:cNvPr id="133" name="Straight Connector 132"/>
          <p:cNvCxnSpPr/>
          <p:nvPr/>
        </p:nvCxnSpPr>
        <p:spPr>
          <a:xfrm>
            <a:off x="9251028" y="1491893"/>
            <a:ext cx="0" cy="475488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8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24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Clients were in needs of a visualization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solution for the Marketing &amp; Non Marketing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channels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enable descriptive analytics and provide Visualization solution for Marketing team and to help in Strategic decision making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Conversion funnel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helped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understanding the flow of business and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bottlenecks &amp; areas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 concern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Marketing team understands the business trends and seasonality of various Channels across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geographies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Created a data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lake by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extracting data from multiple data sources and developed tableau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dashboard’s &amp; reports 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tracking the conversion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funnel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dashboard provides Marketing KPI's at a channel level across geographies on a weekly basis comparing YoY performance.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0" y="3687313"/>
            <a:ext cx="9379650" cy="30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72" y="1137611"/>
            <a:ext cx="9610457" cy="5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Stop Conversion </a:t>
            </a:r>
            <a:r>
              <a:rPr lang="en-US" dirty="0"/>
              <a:t>Funnel </a:t>
            </a:r>
            <a:r>
              <a:rPr lang="en-US" dirty="0" smtClean="0"/>
              <a:t>Dashboard from Multiple Sources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Funnel Dashboard for a Leading </a:t>
            </a:r>
            <a:r>
              <a:rPr lang="en-US" sz="1400" b="1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Appliance Repair Service Provider in US </a:t>
            </a:r>
            <a:endParaRPr lang="en-US" sz="14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129352"/>
            <a:ext cx="7680532" cy="296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b="23057"/>
          <a:stretch/>
        </p:blipFill>
        <p:spPr>
          <a:xfrm>
            <a:off x="2128988" y="4096339"/>
            <a:ext cx="3562860" cy="2533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48" y="4096339"/>
            <a:ext cx="4117673" cy="25336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0" idx="0"/>
          </p:cNvCxnSpPr>
          <p:nvPr/>
        </p:nvCxnSpPr>
        <p:spPr>
          <a:xfrm>
            <a:off x="9506694" y="3870933"/>
            <a:ext cx="743310" cy="519305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250004" y="4390238"/>
            <a:ext cx="1712147" cy="450812"/>
            <a:chOff x="269225" y="2262783"/>
            <a:chExt cx="2264112" cy="661030"/>
          </a:xfrm>
        </p:grpSpPr>
        <p:sp>
          <p:nvSpPr>
            <p:cNvPr id="10" name="Freeform 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376" y="2262783"/>
              <a:ext cx="2021807" cy="406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Summary at an overall level for Executives</a:t>
              </a:r>
            </a:p>
          </p:txBody>
        </p:sp>
      </p:grp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1922008" y="5076419"/>
            <a:ext cx="206980" cy="286764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09861" y="4625607"/>
            <a:ext cx="1712147" cy="450812"/>
            <a:chOff x="269225" y="2262783"/>
            <a:chExt cx="2264112" cy="661030"/>
          </a:xfrm>
        </p:grpSpPr>
        <p:sp>
          <p:nvSpPr>
            <p:cNvPr id="16" name="Freeform 15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Drill Down to get insights </a:t>
              </a:r>
            </a:p>
          </p:txBody>
        </p:sp>
      </p:grpSp>
      <p:cxnSp>
        <p:nvCxnSpPr>
          <p:cNvPr id="18" name="Straight Arrow Connector 17"/>
          <p:cNvCxnSpPr>
            <a:stCxn id="5" idx="1"/>
            <a:endCxn id="20" idx="2"/>
          </p:cNvCxnSpPr>
          <p:nvPr/>
        </p:nvCxnSpPr>
        <p:spPr>
          <a:xfrm flipH="1" flipV="1">
            <a:off x="1922008" y="2395989"/>
            <a:ext cx="206980" cy="216857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09861" y="1945177"/>
            <a:ext cx="1712147" cy="450812"/>
            <a:chOff x="269225" y="2262783"/>
            <a:chExt cx="2264112" cy="661030"/>
          </a:xfrm>
        </p:grpSpPr>
        <p:sp>
          <p:nvSpPr>
            <p:cNvPr id="20" name="Freeform 19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0376" y="2262783"/>
              <a:ext cx="2021807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Tracking the right KPI’s for the audience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8802034" y="1631144"/>
            <a:ext cx="1306084" cy="0"/>
          </a:xfrm>
          <a:prstGeom prst="straightConnector1">
            <a:avLst/>
          </a:prstGeom>
          <a:ln w="19050">
            <a:solidFill>
              <a:srgbClr val="142A4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057848" y="1443310"/>
            <a:ext cx="1762417" cy="450812"/>
            <a:chOff x="202749" y="2262783"/>
            <a:chExt cx="2330588" cy="661030"/>
          </a:xfrm>
        </p:grpSpPr>
        <p:sp>
          <p:nvSpPr>
            <p:cNvPr id="24" name="Freeform 23"/>
            <p:cNvSpPr/>
            <p:nvPr/>
          </p:nvSpPr>
          <p:spPr>
            <a:xfrm>
              <a:off x="269225" y="2262783"/>
              <a:ext cx="2264112" cy="661030"/>
            </a:xfrm>
            <a:custGeom>
              <a:avLst/>
              <a:gdLst>
                <a:gd name="connsiteX0" fmla="*/ 0 w 2673382"/>
                <a:gd name="connsiteY0" fmla="*/ 0 h 2779673"/>
                <a:gd name="connsiteX1" fmla="*/ 2673382 w 2673382"/>
                <a:gd name="connsiteY1" fmla="*/ 0 h 2779673"/>
                <a:gd name="connsiteX2" fmla="*/ 2673382 w 2673382"/>
                <a:gd name="connsiteY2" fmla="*/ 2779673 h 2779673"/>
                <a:gd name="connsiteX3" fmla="*/ 0 w 2673382"/>
                <a:gd name="connsiteY3" fmla="*/ 2779673 h 2779673"/>
                <a:gd name="connsiteX4" fmla="*/ 0 w 2673382"/>
                <a:gd name="connsiteY4" fmla="*/ 0 h 277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382" h="2779673">
                  <a:moveTo>
                    <a:pt x="0" y="0"/>
                  </a:moveTo>
                  <a:lnTo>
                    <a:pt x="2673382" y="0"/>
                  </a:lnTo>
                  <a:lnTo>
                    <a:pt x="2673382" y="2779673"/>
                  </a:lnTo>
                  <a:lnTo>
                    <a:pt x="0" y="277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2749" y="2262783"/>
              <a:ext cx="2330588" cy="631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/>
                <a:t>Effective filters to interact and make dynamic reports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48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360-Degree View of Digital Metrics to Improve Marketing Effectiveness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the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CPG industry, lack of a unified view of marketing data can result in incorrect analysis and wrong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Siloed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platforms provided a disjointed view of marketing effectiveness resulting in a protracted test cycle for campaigns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 cycle for campaigns reduced by 25%, thus resulting in a decrease in cost per campaign by as much as 8%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integrated dashboard with paid, earned and owned media metrics that facilitates cross-channel, cross-brand and cross-campaign comparison to gain deeper marketing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Global Food &amp; Beverages Corporation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33" y="3806394"/>
            <a:ext cx="9674784" cy="2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Data Harmonization for Efficient Digital Supply Chain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supply chain starting from digital content request to going live is tracked using multiple silo data sources and requires skilled executives to monitor for revenue leaks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solution helped in ensuring on-time delivery of the digital contents and thus, saved half a million dollar per year from revenue leaks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Built an data ecosystem from multiple disjointed unstructured and structured data sources by leveraging AWS cloud platform for big data, thus providing a monitoring platform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Largest Entertainment production company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3" y="3823655"/>
            <a:ext cx="9060470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9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C50A1-1AF5-4729-8DBF-D3821D3A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1153206"/>
            <a:ext cx="10352997" cy="731779"/>
            <a:chOff x="1193569" y="1270441"/>
            <a:chExt cx="10352997" cy="731779"/>
          </a:xfrm>
        </p:grpSpPr>
        <p:sp>
          <p:nvSpPr>
            <p:cNvPr id="21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23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LV Overview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Driven Decision Making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032262"/>
            <a:ext cx="10352997" cy="731779"/>
            <a:chOff x="1193569" y="1270441"/>
            <a:chExt cx="10352997" cy="731779"/>
          </a:xfrm>
        </p:grpSpPr>
        <p:sp>
          <p:nvSpPr>
            <p:cNvPr id="33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2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38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Data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Sources for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Unified View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179DDD5-5E67-4BEB-AC6F-FB590813C32E}"/>
              </a:ext>
            </a:extLst>
          </p:cNvPr>
          <p:cNvGrpSpPr/>
          <p:nvPr/>
        </p:nvGrpSpPr>
        <p:grpSpPr>
          <a:xfrm>
            <a:off x="799562" y="2939424"/>
            <a:ext cx="10352997" cy="731779"/>
            <a:chOff x="1193569" y="1270441"/>
            <a:chExt cx="10352997" cy="731779"/>
          </a:xfrm>
        </p:grpSpPr>
        <p:sp>
          <p:nvSpPr>
            <p:cNvPr id="41" name="Abgerundetes Rechteck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8514455E-C775-4F8C-9663-E9D33A30B2C2}"/>
                </a:ext>
              </a:extLst>
            </p:cNvPr>
            <p:cNvSpPr/>
            <p:nvPr/>
          </p:nvSpPr>
          <p:spPr bwMode="gray">
            <a:xfrm>
              <a:off x="1193569" y="1270441"/>
              <a:ext cx="733415" cy="731520"/>
            </a:xfrm>
            <a:prstGeom prst="roundRect">
              <a:avLst>
                <a:gd name="adj" fmla="val 9083"/>
              </a:avLst>
            </a:prstGeom>
            <a:gradFill flip="none" rotWithShape="1">
              <a:gsLst>
                <a:gs pos="0">
                  <a:srgbClr val="D7D7D7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en-US" sz="40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</a:rPr>
                <a:t>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8E83A3BC-B242-430F-9605-ADE02E7AB91B}"/>
                </a:ext>
              </a:extLst>
            </p:cNvPr>
            <p:cNvGrpSpPr/>
            <p:nvPr/>
          </p:nvGrpSpPr>
          <p:grpSpPr>
            <a:xfrm>
              <a:off x="1983934" y="1270700"/>
              <a:ext cx="9562632" cy="731520"/>
              <a:chOff x="1983934" y="1270700"/>
              <a:chExt cx="9562632" cy="731520"/>
            </a:xfrm>
          </p:grpSpPr>
          <p:sp>
            <p:nvSpPr>
              <p:cNvPr id="46" name="Rectangle 9">
                <a:extLst>
                  <a:ext uri="{FF2B5EF4-FFF2-40B4-BE49-F238E27FC236}">
                    <a16:creationId xmlns="" xmlns:a16="http://schemas.microsoft.com/office/drawing/2014/main" id="{D55A2FB3-CBA7-4045-8885-6CFA408553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83934" y="1270700"/>
                <a:ext cx="9562632" cy="73152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288000" tIns="36000" rIns="216000" bIns="36000" anchor="ctr"/>
              <a:lstStyle/>
              <a:p>
                <a:pPr>
                  <a:spcAft>
                    <a:spcPct val="20000"/>
                  </a:spcAft>
                </a:pPr>
                <a:endParaRPr lang="en-US" sz="20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="" xmlns:a16="http://schemas.microsoft.com/office/drawing/2014/main" id="{34EE090E-B9EB-4971-AC76-D87AE3BB7B99}"/>
                  </a:ext>
                </a:extLst>
              </p:cNvPr>
              <p:cNvSpPr txBox="1"/>
              <p:nvPr/>
            </p:nvSpPr>
            <p:spPr>
              <a:xfrm>
                <a:off x="2101249" y="1489862"/>
                <a:ext cx="9321987" cy="307777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lvl="0" indent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None/>
                  <a:defRPr sz="2000" b="0" kern="0">
                    <a:solidFill>
                      <a:schemeClr val="bg2">
                        <a:lumMod val="25000"/>
                      </a:scheme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381000" lvl="1" indent="-188913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Char char="-"/>
                  <a:defRPr sz="2000"/>
                </a:lvl2pPr>
                <a:lvl3pPr marL="561975" lvl="2" indent="-1793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600"/>
                </a:lvl3pPr>
                <a:lvl4pPr marL="768350" lvl="3" indent="-204788" eaLnBrk="0" fontAlgn="base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itchFamily="34" charset="0"/>
                  <a:buChar char="-"/>
                  <a:defRPr sz="1400"/>
                </a:lvl4pPr>
                <a:lvl5pPr marL="1050925" lvl="4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5pPr>
                <a:lvl6pPr marL="15081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6pPr>
                <a:lvl7pPr marL="19653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7pPr>
                <a:lvl8pPr marL="24225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8pPr>
                <a:lvl9pPr marL="2879725" indent="-168275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latin typeface="Arial" charset="0"/>
                  </a:defRPr>
                </a:lvl9pPr>
              </a:lstStyle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Case Studies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97" y="58925"/>
            <a:ext cx="11891978" cy="408349"/>
          </a:xfrm>
        </p:spPr>
        <p:txBody>
          <a:bodyPr/>
          <a:lstStyle/>
          <a:p>
            <a:r>
              <a:rPr lang="en-US" dirty="0"/>
              <a:t>Driving Customer Loyalty through Net Promoter Score (NPS)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1118296"/>
            <a:ext cx="12192003" cy="2651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343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098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97" y="1322509"/>
            <a:ext cx="384047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“Before” State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Given the high customer acquisition cost in the highly competitive online travel industry, establishing &amp; nurturing customer loyalty can lead to higher profits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Insights in to extent of customer loyalty in the OTA space was limited and the levers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move customer loyalty were not known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9595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SzPct val="120000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9592" y="1322508"/>
            <a:ext cx="384048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“After” State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Based on NPS drivers analysis, company revised hotel ratings, improved results sorting &amp; re-focused marketing promotions which resulted in 15% increase in repeat transactions from existing customers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5290" y="1668907"/>
            <a:ext cx="3302271" cy="950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846" y="1268195"/>
            <a:ext cx="3840480" cy="23339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3844" y="1322509"/>
            <a:ext cx="384048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LatentView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Identified the drivers of NPS by performing text mining on post purchase surveys and quantified the influence NPS drivers on customer loyalty using regression approach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847" y="569516"/>
            <a:ext cx="11744883" cy="58242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US-based Leading Travel Website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1" y="3823655"/>
            <a:ext cx="9991027" cy="29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2877E1-FC85-4FF8-B237-C2E06076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LatentView- Data Engineering Capabilities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00BB97A4-DD24-3442-94D9-0BFE4DF548D3}"/>
              </a:ext>
            </a:extLst>
          </p:cNvPr>
          <p:cNvGrpSpPr/>
          <p:nvPr/>
        </p:nvGrpSpPr>
        <p:grpSpPr>
          <a:xfrm>
            <a:off x="3803234" y="1084674"/>
            <a:ext cx="4051976" cy="4054953"/>
            <a:chOff x="4284730" y="1008474"/>
            <a:chExt cx="4051976" cy="4054953"/>
          </a:xfrm>
        </p:grpSpPr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5BAE8539-50F1-9D48-96F3-E39ABFEE0DDD}"/>
                </a:ext>
              </a:extLst>
            </p:cNvPr>
            <p:cNvSpPr/>
            <p:nvPr/>
          </p:nvSpPr>
          <p:spPr>
            <a:xfrm rot="18188781">
              <a:off x="4557917" y="1118012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0098C7">
                <a:lumMod val="75000"/>
              </a:srgbClr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2A321846-428F-AD45-A37B-C6783C10E6BE}"/>
                </a:ext>
              </a:extLst>
            </p:cNvPr>
            <p:cNvSpPr/>
            <p:nvPr/>
          </p:nvSpPr>
          <p:spPr>
            <a:xfrm rot="1988781">
              <a:off x="6079281" y="1392553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12248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289D9E47-F5CC-CA47-ADA7-2335F4350AC4}"/>
                </a:ext>
              </a:extLst>
            </p:cNvPr>
            <p:cNvSpPr/>
            <p:nvPr/>
          </p:nvSpPr>
          <p:spPr>
            <a:xfrm rot="7388781">
              <a:off x="5807090" y="2915540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1957A3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E24EDFEE-D7A0-7D45-A7DB-B2A9AADB26AE}"/>
                </a:ext>
              </a:extLst>
            </p:cNvPr>
            <p:cNvSpPr/>
            <p:nvPr/>
          </p:nvSpPr>
          <p:spPr>
            <a:xfrm rot="12788781">
              <a:off x="4284730" y="2644136"/>
              <a:ext cx="2257425" cy="2038350"/>
            </a:xfrm>
            <a:custGeom>
              <a:avLst/>
              <a:gdLst>
                <a:gd name="connsiteX0" fmla="*/ 0 w 2257425"/>
                <a:gd name="connsiteY0" fmla="*/ 0 h 1543050"/>
                <a:gd name="connsiteX1" fmla="*/ 1514475 w 2257425"/>
                <a:gd name="connsiteY1" fmla="*/ 1543050 h 1543050"/>
                <a:gd name="connsiteX2" fmla="*/ 2257425 w 2257425"/>
                <a:gd name="connsiteY2" fmla="*/ 828675 h 1543050"/>
                <a:gd name="connsiteX3" fmla="*/ 0 w 2257425"/>
                <a:gd name="connsiteY3" fmla="*/ 0 h 15430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  <a:gd name="connsiteX0" fmla="*/ 0 w 2257425"/>
                <a:gd name="connsiteY0" fmla="*/ 495300 h 2038350"/>
                <a:gd name="connsiteX1" fmla="*/ 1514475 w 2257425"/>
                <a:gd name="connsiteY1" fmla="*/ 2038350 h 2038350"/>
                <a:gd name="connsiteX2" fmla="*/ 2257425 w 2257425"/>
                <a:gd name="connsiteY2" fmla="*/ 1323975 h 2038350"/>
                <a:gd name="connsiteX3" fmla="*/ 0 w 2257425"/>
                <a:gd name="connsiteY3" fmla="*/ 49530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2038350">
                  <a:moveTo>
                    <a:pt x="0" y="495300"/>
                  </a:moveTo>
                  <a:lnTo>
                    <a:pt x="1514475" y="2038350"/>
                  </a:lnTo>
                  <a:lnTo>
                    <a:pt x="2257425" y="1323975"/>
                  </a:lnTo>
                  <a:cubicBezTo>
                    <a:pt x="2019300" y="714375"/>
                    <a:pt x="1000125" y="0"/>
                    <a:pt x="0" y="495300"/>
                  </a:cubicBezTo>
                  <a:close/>
                </a:path>
              </a:pathLst>
            </a:custGeom>
            <a:solidFill>
              <a:srgbClr val="94B5D7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26">
              <a:extLst>
                <a:ext uri="{FF2B5EF4-FFF2-40B4-BE49-F238E27FC236}">
                  <a16:creationId xmlns="" xmlns:a16="http://schemas.microsoft.com/office/drawing/2014/main" id="{F945CBF9-0DD4-154E-B4CF-C0FCA6B84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0" y="2060564"/>
              <a:ext cx="648926" cy="682636"/>
            </a:xfrm>
            <a:custGeom>
              <a:avLst/>
              <a:gdLst/>
              <a:ahLst/>
              <a:cxnLst>
                <a:cxn ang="0">
                  <a:pos x="55" y="98"/>
                </a:cxn>
                <a:cxn ang="0">
                  <a:pos x="29" y="115"/>
                </a:cxn>
                <a:cxn ang="0">
                  <a:pos x="35" y="89"/>
                </a:cxn>
                <a:cxn ang="0">
                  <a:pos x="21" y="84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89" y="36"/>
                </a:cxn>
                <a:cxn ang="0">
                  <a:pos x="97" y="140"/>
                </a:cxn>
                <a:cxn ang="0">
                  <a:pos x="90" y="170"/>
                </a:cxn>
                <a:cxn ang="0">
                  <a:pos x="143" y="132"/>
                </a:cxn>
                <a:cxn ang="0">
                  <a:pos x="162" y="87"/>
                </a:cxn>
                <a:cxn ang="0">
                  <a:pos x="109" y="34"/>
                </a:cxn>
                <a:cxn ang="0">
                  <a:pos x="55" y="87"/>
                </a:cxn>
                <a:cxn ang="0">
                  <a:pos x="80" y="133"/>
                </a:cxn>
              </a:cxnLst>
              <a:rect l="0" t="0" r="r" b="b"/>
              <a:pathLst>
                <a:path w="162" h="170">
                  <a:moveTo>
                    <a:pt x="55" y="98"/>
                  </a:moveTo>
                  <a:cubicBezTo>
                    <a:pt x="43" y="107"/>
                    <a:pt x="29" y="115"/>
                    <a:pt x="29" y="115"/>
                  </a:cubicBezTo>
                  <a:cubicBezTo>
                    <a:pt x="35" y="89"/>
                    <a:pt x="35" y="89"/>
                    <a:pt x="35" y="89"/>
                  </a:cubicBezTo>
                  <a:moveTo>
                    <a:pt x="21" y="84"/>
                  </a:moveTo>
                  <a:cubicBezTo>
                    <a:pt x="9" y="76"/>
                    <a:pt x="0" y="6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7" y="0"/>
                    <a:pt x="85" y="16"/>
                    <a:pt x="89" y="36"/>
                  </a:cubicBezTo>
                  <a:moveTo>
                    <a:pt x="97" y="140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131" y="144"/>
                    <a:pt x="143" y="132"/>
                  </a:cubicBezTo>
                  <a:cubicBezTo>
                    <a:pt x="152" y="123"/>
                    <a:pt x="162" y="111"/>
                    <a:pt x="162" y="87"/>
                  </a:cubicBezTo>
                  <a:cubicBezTo>
                    <a:pt x="162" y="58"/>
                    <a:pt x="138" y="34"/>
                    <a:pt x="109" y="34"/>
                  </a:cubicBezTo>
                  <a:cubicBezTo>
                    <a:pt x="79" y="34"/>
                    <a:pt x="55" y="58"/>
                    <a:pt x="55" y="87"/>
                  </a:cubicBezTo>
                  <a:cubicBezTo>
                    <a:pt x="55" y="106"/>
                    <a:pt x="65" y="123"/>
                    <a:pt x="80" y="133"/>
                  </a:cubicBezTo>
                </a:path>
              </a:pathLst>
            </a:custGeom>
            <a:noFill/>
            <a:ln w="127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e 663">
              <a:extLst>
                <a:ext uri="{FF2B5EF4-FFF2-40B4-BE49-F238E27FC236}">
                  <a16:creationId xmlns="" xmlns:a16="http://schemas.microsoft.com/office/drawing/2014/main" id="{FB3BF9F2-2BB6-C84D-8DE6-D8DD05B565ED}"/>
                </a:ext>
              </a:extLst>
            </p:cNvPr>
            <p:cNvGrpSpPr/>
            <p:nvPr/>
          </p:nvGrpSpPr>
          <p:grpSpPr>
            <a:xfrm>
              <a:off x="5305444" y="1730290"/>
              <a:ext cx="777856" cy="606510"/>
              <a:chOff x="4452938" y="2754312"/>
              <a:chExt cx="454026" cy="354013"/>
            </a:xfrm>
          </p:grpSpPr>
          <p:sp>
            <p:nvSpPr>
              <p:cNvPr id="72" name="Oval 591">
                <a:extLst>
                  <a:ext uri="{FF2B5EF4-FFF2-40B4-BE49-F238E27FC236}">
                    <a16:creationId xmlns="" xmlns:a16="http://schemas.microsoft.com/office/drawing/2014/main" id="{41525CA5-C80A-134B-8BCD-D00E1D6D6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513" y="2754312"/>
                <a:ext cx="133350" cy="1365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592">
                <a:extLst>
                  <a:ext uri="{FF2B5EF4-FFF2-40B4-BE49-F238E27FC236}">
                    <a16:creationId xmlns="" xmlns:a16="http://schemas.microsoft.com/office/drawing/2014/main" id="{882967B9-6AF6-D245-A0EC-9B81950EE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138" y="2773362"/>
                <a:ext cx="39688" cy="4762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593">
                <a:extLst>
                  <a:ext uri="{FF2B5EF4-FFF2-40B4-BE49-F238E27FC236}">
                    <a16:creationId xmlns="" xmlns:a16="http://schemas.microsoft.com/office/drawing/2014/main" id="{B1037E27-DB2C-A84B-9F15-CE3E91DE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326" y="2820987"/>
                <a:ext cx="87313" cy="31750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0"/>
                  </a:cxn>
                  <a:cxn ang="0">
                    <a:pos x="45" y="16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cubicBezTo>
                      <a:pt x="3" y="7"/>
                      <a:pt x="9" y="0"/>
                      <a:pt x="22" y="0"/>
                    </a:cubicBezTo>
                    <a:cubicBezTo>
                      <a:pt x="35" y="0"/>
                      <a:pt x="42" y="7"/>
                      <a:pt x="45" y="16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Oval 594">
                <a:extLst>
                  <a:ext uri="{FF2B5EF4-FFF2-40B4-BE49-F238E27FC236}">
                    <a16:creationId xmlns="" xmlns:a16="http://schemas.microsoft.com/office/drawing/2014/main" id="{E7D718AA-8F04-E54A-B8F7-0B9CFA3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7101" y="2940050"/>
                <a:ext cx="169863" cy="1682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595">
                <a:extLst>
                  <a:ext uri="{FF2B5EF4-FFF2-40B4-BE49-F238E27FC236}">
                    <a16:creationId xmlns="" xmlns:a16="http://schemas.microsoft.com/office/drawing/2014/main" id="{143536F7-09CB-3845-AE0A-B816A965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2965450"/>
                <a:ext cx="50800" cy="57150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596">
                <a:extLst>
                  <a:ext uri="{FF2B5EF4-FFF2-40B4-BE49-F238E27FC236}">
                    <a16:creationId xmlns="" xmlns:a16="http://schemas.microsoft.com/office/drawing/2014/main" id="{5DF087A3-82EC-4D48-81D3-EC2A48E6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3" y="3022600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8" y="0"/>
                  </a:cxn>
                  <a:cxn ang="0">
                    <a:pos x="56" y="21"/>
                  </a:cxn>
                </a:cxnLst>
                <a:rect l="0" t="0" r="r" b="b"/>
                <a:pathLst>
                  <a:path w="56" h="22">
                    <a:moveTo>
                      <a:pt x="0" y="22"/>
                    </a:moveTo>
                    <a:cubicBezTo>
                      <a:pt x="3" y="10"/>
                      <a:pt x="12" y="0"/>
                      <a:pt x="28" y="0"/>
                    </a:cubicBezTo>
                    <a:cubicBezTo>
                      <a:pt x="43" y="0"/>
                      <a:pt x="52" y="9"/>
                      <a:pt x="56" y="21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597">
                <a:extLst>
                  <a:ext uri="{FF2B5EF4-FFF2-40B4-BE49-F238E27FC236}">
                    <a16:creationId xmlns="" xmlns:a16="http://schemas.microsoft.com/office/drawing/2014/main" id="{E5E9DBB1-C896-6B43-831E-310B189E9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828925"/>
                <a:ext cx="190500" cy="188913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Oval 598">
                <a:extLst>
                  <a:ext uri="{FF2B5EF4-FFF2-40B4-BE49-F238E27FC236}">
                    <a16:creationId xmlns="" xmlns:a16="http://schemas.microsoft.com/office/drawing/2014/main" id="{660705D8-08ED-0A46-91D0-23CB4904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13" y="2855912"/>
                <a:ext cx="58738" cy="66675"/>
              </a:xfrm>
              <a:prstGeom prst="ellips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599">
                <a:extLst>
                  <a:ext uri="{FF2B5EF4-FFF2-40B4-BE49-F238E27FC236}">
                    <a16:creationId xmlns="" xmlns:a16="http://schemas.microsoft.com/office/drawing/2014/main" id="{EC0F99CD-5DCA-6941-A25A-7347F61B3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688" y="2922587"/>
                <a:ext cx="127000" cy="5080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3" y="0"/>
                  </a:cxn>
                  <a:cxn ang="0">
                    <a:pos x="66" y="24"/>
                  </a:cxn>
                </a:cxnLst>
                <a:rect l="0" t="0" r="r" b="b"/>
                <a:pathLst>
                  <a:path w="66" h="26">
                    <a:moveTo>
                      <a:pt x="0" y="26"/>
                    </a:moveTo>
                    <a:cubicBezTo>
                      <a:pt x="4" y="11"/>
                      <a:pt x="14" y="0"/>
                      <a:pt x="33" y="0"/>
                    </a:cubicBezTo>
                    <a:cubicBezTo>
                      <a:pt x="52" y="0"/>
                      <a:pt x="62" y="10"/>
                      <a:pt x="66" y="24"/>
                    </a:cubicBez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Line 600">
                <a:extLst>
                  <a:ext uri="{FF2B5EF4-FFF2-40B4-BE49-F238E27FC236}">
                    <a16:creationId xmlns="" xmlns:a16="http://schemas.microsoft.com/office/drawing/2014/main" id="{25C9E789-C79D-4A41-BF22-9059B4871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38676" y="2962275"/>
                <a:ext cx="95250" cy="39688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601">
                <a:extLst>
                  <a:ext uri="{FF2B5EF4-FFF2-40B4-BE49-F238E27FC236}">
                    <a16:creationId xmlns="" xmlns:a16="http://schemas.microsoft.com/office/drawing/2014/main" id="{57218B82-A643-2F45-B383-B495DDEB8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0263" y="2841625"/>
                <a:ext cx="96838" cy="42863"/>
              </a:xfrm>
              <a:prstGeom prst="line">
                <a:avLst/>
              </a:prstGeom>
              <a:noFill/>
              <a:ln w="1270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B4CE75E2-E64D-7F4F-B72E-AD8ED1BFCEAD}"/>
                </a:ext>
              </a:extLst>
            </p:cNvPr>
            <p:cNvSpPr/>
            <p:nvPr/>
          </p:nvSpPr>
          <p:spPr>
            <a:xfrm>
              <a:off x="5621738" y="2777210"/>
              <a:ext cx="1406532" cy="5334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Engineering</a:t>
              </a:r>
            </a:p>
            <a:p>
              <a:pPr lvl="0" algn="ctr"/>
              <a:r>
                <a:rPr lang="en-US" sz="1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A8A58CC0-C67C-3242-BCE3-A4CF178665B9}"/>
                </a:ext>
              </a:extLst>
            </p:cNvPr>
            <p:cNvGrpSpPr/>
            <p:nvPr/>
          </p:nvGrpSpPr>
          <p:grpSpPr>
            <a:xfrm>
              <a:off x="6553200" y="3733800"/>
              <a:ext cx="802142" cy="506980"/>
              <a:chOff x="5400217" y="3303020"/>
              <a:chExt cx="802142" cy="506980"/>
            </a:xfrm>
          </p:grpSpPr>
          <p:sp>
            <p:nvSpPr>
              <p:cNvPr id="64" name="Freeform 575">
                <a:extLst>
                  <a:ext uri="{FF2B5EF4-FFF2-40B4-BE49-F238E27FC236}">
                    <a16:creationId xmlns="" xmlns:a16="http://schemas.microsoft.com/office/drawing/2014/main" id="{E0C13D39-7A01-304F-B32A-DF6403368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217" y="3306491"/>
                <a:ext cx="802142" cy="503509"/>
              </a:xfrm>
              <a:custGeom>
                <a:avLst/>
                <a:gdLst/>
                <a:ahLst/>
                <a:cxnLst>
                  <a:cxn ang="0">
                    <a:pos x="189" y="106"/>
                  </a:cxn>
                  <a:cxn ang="0">
                    <a:pos x="176" y="119"/>
                  </a:cxn>
                  <a:cxn ang="0">
                    <a:pos x="12" y="119"/>
                  </a:cxn>
                  <a:cxn ang="0">
                    <a:pos x="0" y="106"/>
                  </a:cxn>
                  <a:cxn ang="0">
                    <a:pos x="172" y="106"/>
                  </a:cxn>
                  <a:cxn ang="0">
                    <a:pos x="172" y="0"/>
                  </a:cxn>
                  <a:cxn ang="0">
                    <a:pos x="17" y="0"/>
                  </a:cxn>
                  <a:cxn ang="0">
                    <a:pos x="17" y="91"/>
                  </a:cxn>
                </a:cxnLst>
                <a:rect l="0" t="0" r="r" b="b"/>
                <a:pathLst>
                  <a:path w="189" h="119">
                    <a:moveTo>
                      <a:pt x="189" y="106"/>
                    </a:moveTo>
                    <a:cubicBezTo>
                      <a:pt x="189" y="113"/>
                      <a:pt x="184" y="119"/>
                      <a:pt x="176" y="11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5" y="119"/>
                      <a:pt x="0" y="113"/>
                      <a:pt x="0" y="106"/>
                    </a:cubicBezTo>
                    <a:cubicBezTo>
                      <a:pt x="172" y="106"/>
                      <a:pt x="172" y="106"/>
                      <a:pt x="172" y="10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91"/>
                      <a:pt x="17" y="91"/>
                      <a:pt x="17" y="9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="" xmlns:a16="http://schemas.microsoft.com/office/drawing/2014/main" id="{2C1EBD86-9D2B-9944-A7E0-667765177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21" y="3382868"/>
                <a:ext cx="187513" cy="305577"/>
              </a:xfrm>
              <a:custGeom>
                <a:avLst/>
                <a:gdLst/>
                <a:ahLst/>
                <a:cxnLst>
                  <a:cxn ang="0">
                    <a:pos x="33" y="41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12" y="41"/>
                  </a:cxn>
                  <a:cxn ang="0">
                    <a:pos x="12" y="52"/>
                  </a:cxn>
                  <a:cxn ang="0">
                    <a:pos x="33" y="52"/>
                  </a:cxn>
                  <a:cxn ang="0">
                    <a:pos x="33" y="64"/>
                  </a:cxn>
                  <a:cxn ang="0">
                    <a:pos x="28" y="69"/>
                  </a:cxn>
                  <a:cxn ang="0">
                    <a:pos x="28" y="69"/>
                  </a:cxn>
                  <a:cxn ang="0">
                    <a:pos x="22" y="72"/>
                  </a:cxn>
                  <a:cxn ang="0">
                    <a:pos x="16" y="69"/>
                  </a:cxn>
                  <a:cxn ang="0">
                    <a:pos x="16" y="69"/>
                  </a:cxn>
                  <a:cxn ang="0">
                    <a:pos x="12" y="64"/>
                  </a:cxn>
                  <a:cxn ang="0">
                    <a:pos x="12" y="60"/>
                  </a:cxn>
                </a:cxnLst>
                <a:rect l="0" t="0" r="r" b="b"/>
                <a:pathLst>
                  <a:path w="44" h="72">
                    <a:moveTo>
                      <a:pt x="33" y="41"/>
                    </a:moveTo>
                    <a:cubicBezTo>
                      <a:pt x="40" y="38"/>
                      <a:pt x="44" y="30"/>
                      <a:pt x="44" y="22"/>
                    </a:cubicBezTo>
                    <a:cubicBezTo>
                      <a:pt x="44" y="10"/>
                      <a:pt x="35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0"/>
                      <a:pt x="5" y="38"/>
                      <a:pt x="12" y="41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6"/>
                      <a:pt x="31" y="68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71"/>
                      <a:pt x="26" y="72"/>
                      <a:pt x="22" y="72"/>
                    </a:cubicBezTo>
                    <a:cubicBezTo>
                      <a:pt x="19" y="72"/>
                      <a:pt x="16" y="71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68"/>
                      <a:pt x="12" y="66"/>
                      <a:pt x="12" y="64"/>
                    </a:cubicBezTo>
                    <a:cubicBezTo>
                      <a:pt x="12" y="60"/>
                      <a:pt x="12" y="60"/>
                      <a:pt x="12" y="6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="" xmlns:a16="http://schemas.microsoft.com/office/drawing/2014/main" id="{5D3D92A8-FD29-1B42-9B2D-2FEDCEC76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519" y="3410648"/>
                <a:ext cx="69449" cy="69449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6" y="0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Line 578">
                <a:extLst>
                  <a:ext uri="{FF2B5EF4-FFF2-40B4-BE49-F238E27FC236}">
                    <a16:creationId xmlns="" xmlns:a16="http://schemas.microsoft.com/office/drawing/2014/main" id="{CA5ABB52-4911-1F47-84B9-3542B984C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0794" y="3303020"/>
                <a:ext cx="3474" cy="7292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Line 579">
                <a:extLst>
                  <a:ext uri="{FF2B5EF4-FFF2-40B4-BE49-F238E27FC236}">
                    <a16:creationId xmlns="" xmlns:a16="http://schemas.microsoft.com/office/drawing/2014/main" id="{8190C179-4681-9441-B90B-9025C8B1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25927" y="337245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Line 580">
                <a:extLst>
                  <a:ext uri="{FF2B5EF4-FFF2-40B4-BE49-F238E27FC236}">
                    <a16:creationId xmlns="" xmlns:a16="http://schemas.microsoft.com/office/drawing/2014/main" id="{27EC6E84-2931-3143-8B29-2CDBA75E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2455" y="3539131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ine 581">
                <a:extLst>
                  <a:ext uri="{FF2B5EF4-FFF2-40B4-BE49-F238E27FC236}">
                    <a16:creationId xmlns="" xmlns:a16="http://schemas.microsoft.com/office/drawing/2014/main" id="{0F704389-6DBB-0F43-BFE4-553D163F3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7198" y="3542602"/>
                <a:ext cx="59033" cy="347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Line 582">
                <a:extLst>
                  <a:ext uri="{FF2B5EF4-FFF2-40B4-BE49-F238E27FC236}">
                    <a16:creationId xmlns="" xmlns:a16="http://schemas.microsoft.com/office/drawing/2014/main" id="{D9FC11DB-0950-D04A-ACEF-6EF0E644C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07198" y="3379397"/>
                <a:ext cx="59033" cy="3125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e 381">
              <a:extLst>
                <a:ext uri="{FF2B5EF4-FFF2-40B4-BE49-F238E27FC236}">
                  <a16:creationId xmlns="" xmlns:a16="http://schemas.microsoft.com/office/drawing/2014/main" id="{A3428B40-2DB1-5646-97EA-0B6D6061A1C8}"/>
                </a:ext>
              </a:extLst>
            </p:cNvPr>
            <p:cNvGrpSpPr/>
            <p:nvPr/>
          </p:nvGrpSpPr>
          <p:grpSpPr>
            <a:xfrm>
              <a:off x="4903753" y="3276600"/>
              <a:ext cx="735047" cy="472104"/>
              <a:chOff x="2444750" y="3516313"/>
              <a:chExt cx="390525" cy="250825"/>
            </a:xfrm>
          </p:grpSpPr>
          <p:sp>
            <p:nvSpPr>
              <p:cNvPr id="61" name="Freeform 465">
                <a:extLst>
                  <a:ext uri="{FF2B5EF4-FFF2-40B4-BE49-F238E27FC236}">
                    <a16:creationId xmlns="" xmlns:a16="http://schemas.microsoft.com/office/drawing/2014/main" id="{38D14D09-9D7A-054B-B076-F97DB72A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536950"/>
                <a:ext cx="347663" cy="230188"/>
              </a:xfrm>
              <a:custGeom>
                <a:avLst/>
                <a:gdLst/>
                <a:ahLst/>
                <a:cxnLst>
                  <a:cxn ang="0">
                    <a:pos x="110" y="88"/>
                  </a:cxn>
                  <a:cxn ang="0">
                    <a:pos x="77" y="66"/>
                  </a:cxn>
                  <a:cxn ang="0">
                    <a:pos x="65" y="69"/>
                  </a:cxn>
                  <a:cxn ang="0">
                    <a:pos x="41" y="40"/>
                  </a:cxn>
                  <a:cxn ang="0">
                    <a:pos x="55" y="74"/>
                  </a:cxn>
                  <a:cxn ang="0">
                    <a:pos x="48" y="82"/>
                  </a:cxn>
                  <a:cxn ang="0">
                    <a:pos x="41" y="102"/>
                  </a:cxn>
                  <a:cxn ang="0">
                    <a:pos x="6" y="102"/>
                  </a:cxn>
                  <a:cxn ang="0">
                    <a:pos x="6" y="49"/>
                  </a:cxn>
                  <a:cxn ang="0">
                    <a:pos x="41" y="9"/>
                  </a:cxn>
                  <a:cxn ang="0">
                    <a:pos x="77" y="0"/>
                  </a:cxn>
                  <a:cxn ang="0">
                    <a:pos x="113" y="9"/>
                  </a:cxn>
                  <a:cxn ang="0">
                    <a:pos x="148" y="49"/>
                  </a:cxn>
                  <a:cxn ang="0">
                    <a:pos x="148" y="102"/>
                  </a:cxn>
                  <a:cxn ang="0">
                    <a:pos x="60" y="102"/>
                  </a:cxn>
                  <a:cxn ang="0">
                    <a:pos x="60" y="89"/>
                  </a:cxn>
                  <a:cxn ang="0">
                    <a:pos x="97" y="89"/>
                  </a:cxn>
                  <a:cxn ang="0">
                    <a:pos x="97" y="94"/>
                  </a:cxn>
                </a:cxnLst>
                <a:rect l="0" t="0" r="r" b="b"/>
                <a:pathLst>
                  <a:path w="154" h="102">
                    <a:moveTo>
                      <a:pt x="110" y="88"/>
                    </a:moveTo>
                    <a:cubicBezTo>
                      <a:pt x="106" y="78"/>
                      <a:pt x="91" y="66"/>
                      <a:pt x="77" y="66"/>
                    </a:cubicBezTo>
                    <a:cubicBezTo>
                      <a:pt x="72" y="67"/>
                      <a:pt x="70" y="67"/>
                      <a:pt x="65" y="69"/>
                    </a:cubicBezTo>
                    <a:cubicBezTo>
                      <a:pt x="56" y="59"/>
                      <a:pt x="49" y="50"/>
                      <a:pt x="41" y="40"/>
                    </a:cubicBezTo>
                    <a:cubicBezTo>
                      <a:pt x="47" y="55"/>
                      <a:pt x="53" y="67"/>
                      <a:pt x="55" y="74"/>
                    </a:cubicBezTo>
                    <a:cubicBezTo>
                      <a:pt x="52" y="78"/>
                      <a:pt x="50" y="78"/>
                      <a:pt x="48" y="82"/>
                    </a:cubicBezTo>
                    <a:cubicBezTo>
                      <a:pt x="46" y="85"/>
                      <a:pt x="42" y="93"/>
                      <a:pt x="41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" y="84"/>
                      <a:pt x="0" y="66"/>
                      <a:pt x="6" y="49"/>
                    </a:cubicBezTo>
                    <a:cubicBezTo>
                      <a:pt x="13" y="33"/>
                      <a:pt x="25" y="18"/>
                      <a:pt x="41" y="9"/>
                    </a:cubicBezTo>
                    <a:cubicBezTo>
                      <a:pt x="53" y="3"/>
                      <a:pt x="63" y="0"/>
                      <a:pt x="77" y="0"/>
                    </a:cubicBezTo>
                    <a:cubicBezTo>
                      <a:pt x="90" y="0"/>
                      <a:pt x="104" y="4"/>
                      <a:pt x="113" y="9"/>
                    </a:cubicBezTo>
                    <a:cubicBezTo>
                      <a:pt x="121" y="14"/>
                      <a:pt x="140" y="28"/>
                      <a:pt x="148" y="49"/>
                    </a:cubicBezTo>
                    <a:cubicBezTo>
                      <a:pt x="154" y="66"/>
                      <a:pt x="153" y="86"/>
                      <a:pt x="148" y="102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4"/>
                      <a:pt x="97" y="94"/>
                      <a:pt x="97" y="9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66">
                <a:extLst>
                  <a:ext uri="{FF2B5EF4-FFF2-40B4-BE49-F238E27FC236}">
                    <a16:creationId xmlns="" xmlns:a16="http://schemas.microsoft.com/office/drawing/2014/main" id="{2A3EA42F-93EB-5B4A-AA43-56E339F91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775" y="3552825"/>
                <a:ext cx="268288" cy="1460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0" y="41"/>
                  </a:cxn>
                  <a:cxn ang="0">
                    <a:pos x="18" y="14"/>
                  </a:cxn>
                  <a:cxn ang="0">
                    <a:pos x="72" y="6"/>
                  </a:cxn>
                  <a:cxn ang="0">
                    <a:pos x="114" y="50"/>
                  </a:cxn>
                  <a:cxn ang="0">
                    <a:pos x="119" y="50"/>
                  </a:cxn>
                  <a:cxn ang="0">
                    <a:pos x="105" y="65"/>
                  </a:cxn>
                  <a:cxn ang="0">
                    <a:pos x="86" y="52"/>
                  </a:cxn>
                  <a:cxn ang="0">
                    <a:pos x="91" y="51"/>
                  </a:cxn>
                  <a:cxn ang="0">
                    <a:pos x="76" y="25"/>
                  </a:cxn>
                  <a:cxn ang="0">
                    <a:pos x="44" y="13"/>
                  </a:cxn>
                  <a:cxn ang="0">
                    <a:pos x="15" y="24"/>
                  </a:cxn>
                </a:cxnLst>
                <a:rect l="0" t="0" r="r" b="b"/>
                <a:pathLst>
                  <a:path w="119" h="65">
                    <a:moveTo>
                      <a:pt x="10" y="28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5" y="27"/>
                      <a:pt x="9" y="21"/>
                      <a:pt x="18" y="14"/>
                    </a:cubicBezTo>
                    <a:cubicBezTo>
                      <a:pt x="32" y="3"/>
                      <a:pt x="57" y="0"/>
                      <a:pt x="72" y="6"/>
                    </a:cubicBezTo>
                    <a:cubicBezTo>
                      <a:pt x="87" y="11"/>
                      <a:pt x="107" y="22"/>
                      <a:pt x="114" y="50"/>
                    </a:cubicBezTo>
                    <a:cubicBezTo>
                      <a:pt x="116" y="50"/>
                      <a:pt x="117" y="50"/>
                      <a:pt x="119" y="50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88" y="41"/>
                      <a:pt x="80" y="30"/>
                      <a:pt x="76" y="25"/>
                    </a:cubicBezTo>
                    <a:cubicBezTo>
                      <a:pt x="69" y="19"/>
                      <a:pt x="58" y="13"/>
                      <a:pt x="44" y="13"/>
                    </a:cubicBezTo>
                    <a:cubicBezTo>
                      <a:pt x="34" y="14"/>
                      <a:pt x="24" y="17"/>
                      <a:pt x="15" y="2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67">
                <a:extLst>
                  <a:ext uri="{FF2B5EF4-FFF2-40B4-BE49-F238E27FC236}">
                    <a16:creationId xmlns="" xmlns:a16="http://schemas.microsoft.com/office/drawing/2014/main" id="{8818F226-FF09-CA42-8986-D7E087AA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16313"/>
                <a:ext cx="390525" cy="250825"/>
              </a:xfrm>
              <a:custGeom>
                <a:avLst/>
                <a:gdLst/>
                <a:ahLst/>
                <a:cxnLst>
                  <a:cxn ang="0">
                    <a:pos x="7" y="111"/>
                  </a:cxn>
                  <a:cxn ang="0">
                    <a:pos x="7" y="53"/>
                  </a:cxn>
                  <a:cxn ang="0">
                    <a:pos x="47" y="10"/>
                  </a:cxn>
                  <a:cxn ang="0">
                    <a:pos x="87" y="0"/>
                  </a:cxn>
                  <a:cxn ang="0">
                    <a:pos x="128" y="10"/>
                  </a:cxn>
                  <a:cxn ang="0">
                    <a:pos x="167" y="53"/>
                  </a:cxn>
                  <a:cxn ang="0">
                    <a:pos x="167" y="111"/>
                  </a:cxn>
                </a:cxnLst>
                <a:rect l="0" t="0" r="r" b="b"/>
                <a:pathLst>
                  <a:path w="174" h="111">
                    <a:moveTo>
                      <a:pt x="7" y="111"/>
                    </a:moveTo>
                    <a:cubicBezTo>
                      <a:pt x="1" y="92"/>
                      <a:pt x="0" y="72"/>
                      <a:pt x="7" y="53"/>
                    </a:cubicBezTo>
                    <a:cubicBezTo>
                      <a:pt x="14" y="36"/>
                      <a:pt x="28" y="20"/>
                      <a:pt x="47" y="10"/>
                    </a:cubicBezTo>
                    <a:cubicBezTo>
                      <a:pt x="60" y="3"/>
                      <a:pt x="71" y="0"/>
                      <a:pt x="87" y="0"/>
                    </a:cubicBezTo>
                    <a:cubicBezTo>
                      <a:pt x="101" y="0"/>
                      <a:pt x="118" y="4"/>
                      <a:pt x="128" y="10"/>
                    </a:cubicBezTo>
                    <a:cubicBezTo>
                      <a:pt x="137" y="15"/>
                      <a:pt x="158" y="30"/>
                      <a:pt x="167" y="53"/>
                    </a:cubicBezTo>
                    <a:cubicBezTo>
                      <a:pt x="174" y="72"/>
                      <a:pt x="173" y="93"/>
                      <a:pt x="167" y="11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58A81A8E-22BE-FA44-A04C-24853B251D5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466588" y="1193369"/>
              <a:ext cx="3687522" cy="3687820"/>
            </a:xfrm>
            <a:prstGeom prst="ellipse">
              <a:avLst/>
            </a:prstGeom>
            <a:noFill/>
            <a:ln w="1016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prstTxWarp prst="textArchDown">
                <a:avLst/>
              </a:prstTxWarp>
            </a:bodyPr>
            <a:lstStyle/>
            <a:p>
              <a:pPr algn="ctr"/>
              <a:endParaRPr lang="en-GB" sz="1200" b="1" kern="0" dirty="0">
                <a:solidFill>
                  <a:srgbClr val="0072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Straight Connector 152">
            <a:extLst>
              <a:ext uri="{FF2B5EF4-FFF2-40B4-BE49-F238E27FC236}">
                <a16:creationId xmlns="" xmlns:a16="http://schemas.microsoft.com/office/drawing/2014/main" id="{F8675E97-D8EA-7043-B664-FD380311A7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58" y="1676400"/>
            <a:ext cx="4207080" cy="843"/>
          </a:xfrm>
          <a:prstGeom prst="line">
            <a:avLst/>
          </a:prstGeom>
          <a:noFill/>
          <a:ln w="12700" cap="rnd" algn="ctr">
            <a:solidFill>
              <a:srgbClr val="007295"/>
            </a:solidFill>
            <a:round/>
            <a:headEnd type="oval" w="med" len="med"/>
            <a:tailEnd type="oval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FDAF9577-F0E3-4F43-9D4F-8CB2BD1A3980}"/>
              </a:ext>
            </a:extLst>
          </p:cNvPr>
          <p:cNvSpPr txBox="1"/>
          <p:nvPr/>
        </p:nvSpPr>
        <p:spPr>
          <a:xfrm>
            <a:off x="1141797" y="1194727"/>
            <a:ext cx="271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85" name="Straight Connector 152">
            <a:extLst>
              <a:ext uri="{FF2B5EF4-FFF2-40B4-BE49-F238E27FC236}">
                <a16:creationId xmlns="" xmlns:a16="http://schemas.microsoft.com/office/drawing/2014/main" id="{F49E44D2-9AA7-2B48-A6C7-D6151521A6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6728" y="1690005"/>
            <a:ext cx="3384000" cy="0"/>
          </a:xfrm>
          <a:prstGeom prst="line">
            <a:avLst/>
          </a:prstGeom>
          <a:noFill/>
          <a:ln w="12700" cap="rnd" algn="ctr">
            <a:solidFill>
              <a:srgbClr val="112248"/>
            </a:solidFill>
            <a:round/>
            <a:headEnd type="oval" w="med" len="med"/>
            <a:tailEnd type="oval"/>
          </a:ln>
        </p:spPr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5DFD3EAB-4C59-0146-B088-05D65FBBF6E9}"/>
              </a:ext>
            </a:extLst>
          </p:cNvPr>
          <p:cNvSpPr txBox="1"/>
          <p:nvPr/>
        </p:nvSpPr>
        <p:spPr>
          <a:xfrm>
            <a:off x="8102709" y="1163493"/>
            <a:ext cx="17508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</a:p>
        </p:txBody>
      </p:sp>
      <p:cxnSp>
        <p:nvCxnSpPr>
          <p:cNvPr id="87" name="Straight Connector 152">
            <a:extLst>
              <a:ext uri="{FF2B5EF4-FFF2-40B4-BE49-F238E27FC236}">
                <a16:creationId xmlns="" xmlns:a16="http://schemas.microsoft.com/office/drawing/2014/main" id="{DA017D41-F0D7-0044-AD6A-B0213D3050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4007" y="4068060"/>
            <a:ext cx="3848565" cy="18764"/>
          </a:xfrm>
          <a:prstGeom prst="line">
            <a:avLst/>
          </a:prstGeom>
          <a:noFill/>
          <a:ln w="12700" cap="rnd" algn="ctr">
            <a:solidFill>
              <a:srgbClr val="94B5D7"/>
            </a:solidFill>
            <a:round/>
            <a:headEnd type="oval" w="med" len="med"/>
            <a:tailEnd type="oval" w="med" len="med"/>
          </a:ln>
        </p:spPr>
      </p:cxn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097BC1E-46E5-D740-8812-FCA0F845C833}"/>
              </a:ext>
            </a:extLst>
          </p:cNvPr>
          <p:cNvSpPr txBox="1"/>
          <p:nvPr/>
        </p:nvSpPr>
        <p:spPr>
          <a:xfrm>
            <a:off x="984933" y="3603716"/>
            <a:ext cx="148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89" name="Straight Connector 152">
            <a:extLst>
              <a:ext uri="{FF2B5EF4-FFF2-40B4-BE49-F238E27FC236}">
                <a16:creationId xmlns="" xmlns:a16="http://schemas.microsoft.com/office/drawing/2014/main" id="{2B24A904-C7E0-0E4B-9897-C7A21734F8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24876" y="4077949"/>
            <a:ext cx="2902050" cy="0"/>
          </a:xfrm>
          <a:prstGeom prst="line">
            <a:avLst/>
          </a:prstGeom>
          <a:noFill/>
          <a:ln w="12700" cap="rnd" algn="ctr">
            <a:solidFill>
              <a:srgbClr val="1957A3"/>
            </a:solidFill>
            <a:round/>
            <a:headEnd type="oval" w="med" len="med"/>
            <a:tailEnd type="oval" w="med" len="med"/>
          </a:ln>
        </p:spPr>
      </p:cxn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75B1ACDD-1B78-C54B-84A0-A99927321566}"/>
              </a:ext>
            </a:extLst>
          </p:cNvPr>
          <p:cNvSpPr txBox="1"/>
          <p:nvPr/>
        </p:nvSpPr>
        <p:spPr>
          <a:xfrm>
            <a:off x="8272587" y="35490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91" name="Freeform 192">
            <a:extLst>
              <a:ext uri="{FF2B5EF4-FFF2-40B4-BE49-F238E27FC236}">
                <a16:creationId xmlns="" xmlns:a16="http://schemas.microsoft.com/office/drawing/2014/main" id="{3572C062-266B-BF45-9592-40085F74475B}"/>
              </a:ext>
            </a:extLst>
          </p:cNvPr>
          <p:cNvSpPr/>
          <p:nvPr/>
        </p:nvSpPr>
        <p:spPr>
          <a:xfrm>
            <a:off x="3648554" y="4512379"/>
            <a:ext cx="3419100" cy="911551"/>
          </a:xfrm>
          <a:custGeom>
            <a:avLst/>
            <a:gdLst>
              <a:gd name="connsiteX0" fmla="*/ 1843314 w 1843314"/>
              <a:gd name="connsiteY0" fmla="*/ 0 h 609600"/>
              <a:gd name="connsiteX1" fmla="*/ 1843314 w 1843314"/>
              <a:gd name="connsiteY1" fmla="*/ 609600 h 609600"/>
              <a:gd name="connsiteX2" fmla="*/ 0 w 184331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14" h="609600">
                <a:moveTo>
                  <a:pt x="1843314" y="0"/>
                </a:moveTo>
                <a:lnTo>
                  <a:pt x="1843314" y="609600"/>
                </a:lnTo>
                <a:lnTo>
                  <a:pt x="0" y="609600"/>
                </a:lnTo>
              </a:path>
            </a:pathLst>
          </a:custGeom>
          <a:noFill/>
          <a:ln w="12700" cap="rnd" algn="ctr">
            <a:solidFill>
              <a:schemeClr val="accent5"/>
            </a:solidFill>
            <a:round/>
            <a:headEnd type="none" w="med" len="med"/>
            <a:tailEnd type="oval"/>
          </a:ln>
        </p:spPr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317D34D-38DC-2445-ADAD-E5F40E27F45C}"/>
              </a:ext>
            </a:extLst>
          </p:cNvPr>
          <p:cNvSpPr txBox="1"/>
          <p:nvPr/>
        </p:nvSpPr>
        <p:spPr>
          <a:xfrm>
            <a:off x="3471896" y="4945589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OCM &amp; Managed Services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1FD5F63C-4015-3848-B5D3-920570CE9785}"/>
              </a:ext>
            </a:extLst>
          </p:cNvPr>
          <p:cNvSpPr txBox="1"/>
          <p:nvPr/>
        </p:nvSpPr>
        <p:spPr>
          <a:xfrm>
            <a:off x="1081816" y="1748528"/>
            <a:ext cx="2782755" cy="1041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Lakes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185738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Decision management systems</a:t>
            </a:r>
          </a:p>
          <a:p>
            <a:pPr marL="185738" lvl="0" indent="-185738">
              <a:spcBef>
                <a:spcPts val="150"/>
              </a:spcBef>
              <a:buClr>
                <a:srgbClr val="007295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DCB7398-FAEF-B446-85C2-BBBD11469145}"/>
              </a:ext>
            </a:extLst>
          </p:cNvPr>
          <p:cNvSpPr txBox="1"/>
          <p:nvPr/>
        </p:nvSpPr>
        <p:spPr>
          <a:xfrm>
            <a:off x="8084147" y="1745451"/>
            <a:ext cx="2834946" cy="12105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Monetization Roadmap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Cloud Strategy &amp; Architecture 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Architecture Evolution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Integration / Consolidation / Harmonization  Framework</a:t>
            </a:r>
          </a:p>
          <a:p>
            <a:pPr marL="185738" lvl="0" indent="-185738">
              <a:spcBef>
                <a:spcPts val="150"/>
              </a:spcBef>
              <a:buClr>
                <a:srgbClr val="E47E1A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Optimizing BI Investments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BB96EDD-85CD-FF48-AB3A-CE7686D9AA64}"/>
              </a:ext>
            </a:extLst>
          </p:cNvPr>
          <p:cNvSpPr txBox="1"/>
          <p:nvPr/>
        </p:nvSpPr>
        <p:spPr>
          <a:xfrm>
            <a:off x="8091372" y="4227509"/>
            <a:ext cx="3163505" cy="1831271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Structure Data Flows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Ingest streaming &amp; batch data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Data storage and data model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Batch and Real time processing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Real-time, Graph, Search &amp; Iterative workloads</a:t>
            </a:r>
          </a:p>
          <a:p>
            <a:pPr marL="185738" lvl="0" indent="-185738">
              <a:spcBef>
                <a:spcPts val="150"/>
              </a:spcBef>
              <a:buClr>
                <a:srgbClr val="898E10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2CE7D9B9-00D0-494F-8137-6A508E104F8B}"/>
              </a:ext>
            </a:extLst>
          </p:cNvPr>
          <p:cNvSpPr txBox="1"/>
          <p:nvPr/>
        </p:nvSpPr>
        <p:spPr>
          <a:xfrm>
            <a:off x="840339" y="4211212"/>
            <a:ext cx="2654884" cy="13798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Hive,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PiG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HDFS, Phoenix</a:t>
            </a:r>
          </a:p>
          <a:p>
            <a:pPr marL="185738" lvl="0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mr-IN" sz="1100" dirty="0">
                <a:latin typeface="Arial" panose="020B0604020202020204" pitchFamily="34" charset="0"/>
                <a:cs typeface="Lucida Sans"/>
              </a:rPr>
              <a:t>–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Python, Spark SQL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Flume, Kafka,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NiFi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Spark Streaming, Storm</a:t>
            </a:r>
          </a:p>
          <a:p>
            <a:pPr marL="185738" indent="-185738">
              <a:spcBef>
                <a:spcPts val="2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AWS, Azure,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Kylo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Qubole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Databricks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95D43177-AC0C-5849-8B18-49D25E92367A}"/>
              </a:ext>
            </a:extLst>
          </p:cNvPr>
          <p:cNvSpPr txBox="1"/>
          <p:nvPr/>
        </p:nvSpPr>
        <p:spPr>
          <a:xfrm>
            <a:off x="3654795" y="5472316"/>
            <a:ext cx="2478832" cy="6258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Organizational Change Mgmt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185738" indent="-185738">
              <a:spcBef>
                <a:spcPts val="1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Maturity Assessments</a:t>
            </a:r>
          </a:p>
        </p:txBody>
      </p:sp>
    </p:spTree>
    <p:extLst>
      <p:ext uri="{BB962C8B-B14F-4D97-AF65-F5344CB8AC3E}">
        <p14:creationId xmlns:p14="http://schemas.microsoft.com/office/powerpoint/2010/main" val="21992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21CCC6-6935-4C67-BF58-FCA14797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in Cloud platforms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D2F93832-DB19-4946-B39B-AB10D9168352}"/>
              </a:ext>
            </a:extLst>
          </p:cNvPr>
          <p:cNvCxnSpPr/>
          <p:nvPr/>
        </p:nvCxnSpPr>
        <p:spPr>
          <a:xfrm flipV="1">
            <a:off x="521292" y="4942202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BF608AE-D078-4FCF-BF55-B2E6D24D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" y="3528135"/>
            <a:ext cx="1783710" cy="64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7DC8F7-8568-48EC-B6A2-2F3F1818960E}"/>
              </a:ext>
            </a:extLst>
          </p:cNvPr>
          <p:cNvSpPr txBox="1"/>
          <p:nvPr/>
        </p:nvSpPr>
        <p:spPr>
          <a:xfrm>
            <a:off x="2411804" y="3248733"/>
            <a:ext cx="46619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LV is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 Consulting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Presenters of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AWS Re-Invent, Business Summit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 smtClean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60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TB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cloud migration exercise completed in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 months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 500+ GB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data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per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enterprise solutions deployment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AWS using Amazon ML, Cloudsearch, Kinesis, QuickSight etc.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7F269B-4280-445B-BEFB-E3F98CC10527}"/>
              </a:ext>
            </a:extLst>
          </p:cNvPr>
          <p:cNvSpPr txBox="1"/>
          <p:nvPr/>
        </p:nvSpPr>
        <p:spPr>
          <a:xfrm>
            <a:off x="2411804" y="5300374"/>
            <a:ext cx="51503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Extensive experience in handling GCP products- AppScript, CloudSQL, Appmaker, Big Query etc. Deep Technical Capabilities to work in this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Multiple solutions deployment experience for Google projects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GCP using MapR, Cloud ML, Cloud dataflow, Google data studio, Cloud SQL</a:t>
            </a:r>
          </a:p>
        </p:txBody>
      </p:sp>
      <p:pic>
        <p:nvPicPr>
          <p:cNvPr id="11" name="Picture 4" descr="Image result for google cloud platform logo png">
            <a:extLst>
              <a:ext uri="{FF2B5EF4-FFF2-40B4-BE49-F238E27FC236}">
                <a16:creationId xmlns="" xmlns:a16="http://schemas.microsoft.com/office/drawing/2014/main" id="{58F56485-F0AC-42F7-9576-88BB3BD3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7" y="5348234"/>
            <a:ext cx="1638406" cy="10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CD5EEB7-E737-4639-AAC8-C0391E12D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32" y="3551444"/>
            <a:ext cx="1051521" cy="268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1AE55A-F811-4E4D-8912-A0298607A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1" y="3551444"/>
            <a:ext cx="921595" cy="353725"/>
          </a:xfrm>
          <a:prstGeom prst="rect">
            <a:avLst/>
          </a:prstGeom>
        </p:spPr>
      </p:pic>
      <p:pic>
        <p:nvPicPr>
          <p:cNvPr id="15" name="Picture 22" descr="Image result for bmw logo transparent background">
            <a:extLst>
              <a:ext uri="{FF2B5EF4-FFF2-40B4-BE49-F238E27FC236}">
                <a16:creationId xmlns="" xmlns:a16="http://schemas.microsoft.com/office/drawing/2014/main" id="{7BB70940-2A6D-4924-B6CF-CFB5DFBF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993" y="4088682"/>
            <a:ext cx="566866" cy="5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D9C554D-733A-4CB4-AB79-5506AFDCBF82}"/>
              </a:ext>
            </a:extLst>
          </p:cNvPr>
          <p:cNvSpPr/>
          <p:nvPr/>
        </p:nvSpPr>
        <p:spPr>
          <a:xfrm>
            <a:off x="8635817" y="1042869"/>
            <a:ext cx="1560620" cy="3770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Clients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CA8DAFD-A18B-4B0C-9CE2-520B253102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4" t="11111" r="81135" b="83104"/>
          <a:stretch/>
        </p:blipFill>
        <p:spPr>
          <a:xfrm>
            <a:off x="7912795" y="5486101"/>
            <a:ext cx="1571568" cy="385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DE3196C-E07A-44C7-9CF7-4D83E974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8" t="11111" r="86418" b="84306"/>
          <a:stretch/>
        </p:blipFill>
        <p:spPr>
          <a:xfrm>
            <a:off x="8712931" y="5911968"/>
            <a:ext cx="1453314" cy="432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78654346-3207-4EC4-8194-C2DF3E46F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256" y="5482045"/>
            <a:ext cx="1417996" cy="37946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CCF4320A-E35F-4BB5-89AD-1754A44A75A6}"/>
              </a:ext>
            </a:extLst>
          </p:cNvPr>
          <p:cNvCxnSpPr/>
          <p:nvPr/>
        </p:nvCxnSpPr>
        <p:spPr>
          <a:xfrm>
            <a:off x="521292" y="929145"/>
            <a:ext cx="704088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D9CAE1C-25A1-472C-831E-FABE84FC87CB}"/>
              </a:ext>
            </a:extLst>
          </p:cNvPr>
          <p:cNvCxnSpPr/>
          <p:nvPr/>
        </p:nvCxnSpPr>
        <p:spPr>
          <a:xfrm>
            <a:off x="521292" y="2821739"/>
            <a:ext cx="713232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36ED6A0-A32C-456A-B058-30E6F4B6DD08}"/>
              </a:ext>
            </a:extLst>
          </p:cNvPr>
          <p:cNvSpPr txBox="1"/>
          <p:nvPr/>
        </p:nvSpPr>
        <p:spPr>
          <a:xfrm>
            <a:off x="2411804" y="1286750"/>
            <a:ext cx="561690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LatentView is a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Microsoft Gold Analytics Partner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Automation Framework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– LatentView scalable ML solution built in Azure hosted on Microsoft Appsource (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  <a:hlinkClick r:id="rId11"/>
              </a:rPr>
              <a:t>link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Key Participants of </a:t>
            </a:r>
            <a:r>
              <a:rPr lang="en-IN" sz="1200" b="1" i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MS Tech-ED 2014, Azure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Managed Analytics in Azure using AzureML, PowerBI, Azure data factory, Azure Search, Azure data lake analytics etc.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CE6B518-DB74-4A50-A654-286EB38936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17" t="27822" r="81136" b="58864"/>
          <a:stretch/>
        </p:blipFill>
        <p:spPr>
          <a:xfrm>
            <a:off x="8148252" y="1825729"/>
            <a:ext cx="875741" cy="47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8BB1BF9-318F-4AA6-803A-D637F03AD6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9450" y="1735219"/>
            <a:ext cx="1504579" cy="578684"/>
          </a:xfrm>
          <a:prstGeom prst="rect">
            <a:avLst/>
          </a:prstGeom>
        </p:spPr>
      </p:pic>
      <p:pic>
        <p:nvPicPr>
          <p:cNvPr id="27" name="Picture 2" descr="Image result for microsoft azure site:microsoft.com">
            <a:extLst>
              <a:ext uri="{FF2B5EF4-FFF2-40B4-BE49-F238E27FC236}">
                <a16:creationId xmlns="" xmlns:a16="http://schemas.microsoft.com/office/drawing/2014/main" id="{A9C7F2BD-62D6-44C5-8E51-5F65E16E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" y="1253578"/>
            <a:ext cx="1657462" cy="11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 smtClean="0"/>
              <a:t>LV Overview </a:t>
            </a:r>
            <a:r>
              <a:rPr lang="en-US" dirty="0"/>
              <a:t>on Data Driven Decision Making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75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358586D4-0958-4427-B525-42BF6162DFB5}"/>
              </a:ext>
            </a:extLst>
          </p:cNvPr>
          <p:cNvCxnSpPr/>
          <p:nvPr/>
        </p:nvCxnSpPr>
        <p:spPr>
          <a:xfrm flipV="1">
            <a:off x="631554" y="3951936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Enabling the data driven decision making journey by…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D9BE5CD-3547-4962-99B6-30185265743D}"/>
              </a:ext>
            </a:extLst>
          </p:cNvPr>
          <p:cNvCxnSpPr/>
          <p:nvPr/>
        </p:nvCxnSpPr>
        <p:spPr>
          <a:xfrm flipV="1">
            <a:off x="5861476" y="2903720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4232ACC6-1261-415C-ACBE-6816008D433B}"/>
              </a:ext>
            </a:extLst>
          </p:cNvPr>
          <p:cNvCxnSpPr/>
          <p:nvPr/>
        </p:nvCxnSpPr>
        <p:spPr>
          <a:xfrm flipH="1">
            <a:off x="9296052" y="1069742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DE82B02-9475-4055-98CA-191C6AC110F7}"/>
              </a:ext>
            </a:extLst>
          </p:cNvPr>
          <p:cNvSpPr/>
          <p:nvPr/>
        </p:nvSpPr>
        <p:spPr>
          <a:xfrm>
            <a:off x="8052970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1ACE820A-2E7C-45B2-9535-DA40F100EE91}"/>
              </a:ext>
            </a:extLst>
          </p:cNvPr>
          <p:cNvCxnSpPr/>
          <p:nvPr/>
        </p:nvCxnSpPr>
        <p:spPr>
          <a:xfrm flipV="1">
            <a:off x="2622150" y="3394374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5109D81-6A8F-4D20-8AB0-3288D4AFCC12}"/>
              </a:ext>
            </a:extLst>
          </p:cNvPr>
          <p:cNvSpPr/>
          <p:nvPr/>
        </p:nvSpPr>
        <p:spPr>
          <a:xfrm>
            <a:off x="4649401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A868051-2D8C-43F0-91D8-D0EF90D512CC}"/>
              </a:ext>
            </a:extLst>
          </p:cNvPr>
          <p:cNvSpPr/>
          <p:nvPr/>
        </p:nvSpPr>
        <p:spPr>
          <a:xfrm>
            <a:off x="1254156" y="1927418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B57E344-512E-4215-BE9F-6DA2E4367D85}"/>
              </a:ext>
            </a:extLst>
          </p:cNvPr>
          <p:cNvSpPr/>
          <p:nvPr/>
        </p:nvSpPr>
        <p:spPr>
          <a:xfrm flipV="1">
            <a:off x="1254155" y="1055746"/>
            <a:ext cx="2735291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14BF073-FEF1-4396-B4AC-D4BD3E7DCB16}"/>
              </a:ext>
            </a:extLst>
          </p:cNvPr>
          <p:cNvSpPr/>
          <p:nvPr/>
        </p:nvSpPr>
        <p:spPr>
          <a:xfrm flipV="1">
            <a:off x="4642149" y="1055746"/>
            <a:ext cx="2742543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6B5C710-F9B4-43FE-A016-8D3DA38F14E4}"/>
              </a:ext>
            </a:extLst>
          </p:cNvPr>
          <p:cNvSpPr/>
          <p:nvPr/>
        </p:nvSpPr>
        <p:spPr>
          <a:xfrm flipV="1">
            <a:off x="8049015" y="1055746"/>
            <a:ext cx="2739245" cy="726012"/>
          </a:xfrm>
          <a:prstGeom prst="rect">
            <a:avLst/>
          </a:prstGeom>
          <a:solidFill>
            <a:srgbClr val="0F3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  <a:rtl val="0"/>
            </a:endParaRPr>
          </a:p>
        </p:txBody>
      </p:sp>
      <p:sp>
        <p:nvSpPr>
          <p:cNvPr id="31" name="Freeform 8">
            <a:extLst>
              <a:ext uri="{FF2B5EF4-FFF2-40B4-BE49-F238E27FC236}">
                <a16:creationId xmlns="" xmlns:a16="http://schemas.microsoft.com/office/drawing/2014/main" id="{4E84232E-01F8-40E9-9AB8-56F319F11F15}"/>
              </a:ext>
            </a:extLst>
          </p:cNvPr>
          <p:cNvSpPr/>
          <p:nvPr/>
        </p:nvSpPr>
        <p:spPr>
          <a:xfrm>
            <a:off x="4885219" y="2142361"/>
            <a:ext cx="2381757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 of frequency, strength and direction of relationships &amp; Causalities.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insights from all forms of data using traditional methods (Segmentation &amp; Clustering)</a:t>
            </a: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3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</a:t>
            </a: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 dimensional insights &amp; relationships by automated tagging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2DABEBD-033C-4511-A0C3-34EC6CB564C2}"/>
              </a:ext>
            </a:extLst>
          </p:cNvPr>
          <p:cNvSpPr/>
          <p:nvPr/>
        </p:nvSpPr>
        <p:spPr>
          <a:xfrm>
            <a:off x="1433065" y="1142796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…getting the data together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5ADF55C-74E3-4C38-921B-2FCE2B19BC87}"/>
              </a:ext>
            </a:extLst>
          </p:cNvPr>
          <p:cNvSpPr/>
          <p:nvPr/>
        </p:nvSpPr>
        <p:spPr>
          <a:xfrm>
            <a:off x="4836371" y="1140097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…making sense of the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F8805D3-BC53-4473-95C4-6F11E12CCCEC}"/>
              </a:ext>
            </a:extLst>
          </p:cNvPr>
          <p:cNvSpPr/>
          <p:nvPr/>
        </p:nvSpPr>
        <p:spPr>
          <a:xfrm>
            <a:off x="8231896" y="1139988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...applying AI &amp; ML to drive impact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ED559A51-E823-4369-88CE-D2CC181AB0E3}"/>
              </a:ext>
            </a:extLst>
          </p:cNvPr>
          <p:cNvSpPr/>
          <p:nvPr/>
        </p:nvSpPr>
        <p:spPr>
          <a:xfrm>
            <a:off x="8295119" y="2110462"/>
            <a:ext cx="2331780" cy="3448803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Analytics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 in sub-second big data processing for real time applications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300" kern="12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 &amp; AI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governing systems leveraging AI &amp; eliminating manual intervention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 sz="13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experience with various machine learning algorithms, including Ensemble Learning, Neural Networks, etc.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="" xmlns:a16="http://schemas.microsoft.com/office/drawing/2014/main" id="{5BD146DE-39C3-4088-8C00-9FBD80D0D32C}"/>
              </a:ext>
            </a:extLst>
          </p:cNvPr>
          <p:cNvSpPr/>
          <p:nvPr/>
        </p:nvSpPr>
        <p:spPr>
          <a:xfrm>
            <a:off x="1344062" y="2184893"/>
            <a:ext cx="2560320" cy="3365688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Acquiring &amp; consolidating the disparate data sources.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300" b="1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Engineering 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various forms of data into centralized data lake using on-premise &amp; cloud based technologies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3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various forms of disparate data – Structured, Unstructured, Physical, Human Interactions, Machine Generated, Real Time etc</a:t>
            </a:r>
            <a:endParaRPr lang="en-IN" sz="1300" kern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1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1. Getting the data together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D817056-4994-4F1D-A6B2-E6C19FC0639A}"/>
              </a:ext>
            </a:extLst>
          </p:cNvPr>
          <p:cNvSpPr/>
          <p:nvPr/>
        </p:nvSpPr>
        <p:spPr bwMode="auto">
          <a:xfrm>
            <a:off x="586792" y="679116"/>
            <a:ext cx="1104454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8">
            <a:extLst>
              <a:ext uri="{FF2B5EF4-FFF2-40B4-BE49-F238E27FC236}">
                <a16:creationId xmlns="" xmlns:a16="http://schemas.microsoft.com/office/drawing/2014/main" id="{FE830CC8-77D8-4354-B965-2439CECDAE8F}"/>
              </a:ext>
            </a:extLst>
          </p:cNvPr>
          <p:cNvSpPr/>
          <p:nvPr/>
        </p:nvSpPr>
        <p:spPr>
          <a:xfrm>
            <a:off x="9631480" y="1727200"/>
            <a:ext cx="1977406" cy="349957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Lucida Sans"/>
              <a:cs typeface="Lucida Sans"/>
            </a:endParaRPr>
          </a:p>
        </p:txBody>
      </p:sp>
      <p:cxnSp>
        <p:nvCxnSpPr>
          <p:cNvPr id="39" name="Elbow Connector 85">
            <a:extLst>
              <a:ext uri="{FF2B5EF4-FFF2-40B4-BE49-F238E27FC236}">
                <a16:creationId xmlns="" xmlns:a16="http://schemas.microsoft.com/office/drawing/2014/main" id="{6F97CC66-F3C4-4075-9B05-6CD8ECB76426}"/>
              </a:ext>
            </a:extLst>
          </p:cNvPr>
          <p:cNvCxnSpPr>
            <a:cxnSpLocks/>
            <a:stCxn id="43" idx="3"/>
            <a:endCxn id="64" idx="1"/>
          </p:cNvCxnSpPr>
          <p:nvPr/>
        </p:nvCxnSpPr>
        <p:spPr>
          <a:xfrm>
            <a:off x="9318473" y="2736935"/>
            <a:ext cx="514646" cy="310167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86">
            <a:extLst>
              <a:ext uri="{FF2B5EF4-FFF2-40B4-BE49-F238E27FC236}">
                <a16:creationId xmlns="" xmlns:a16="http://schemas.microsoft.com/office/drawing/2014/main" id="{9721F742-7D12-45E8-B825-F0B8D12B49C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318473" y="2287497"/>
            <a:ext cx="514649" cy="449438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3251FD8B-29AC-4EEF-9F74-9E9F9B6AFF83}"/>
              </a:ext>
            </a:extLst>
          </p:cNvPr>
          <p:cNvSpPr/>
          <p:nvPr/>
        </p:nvSpPr>
        <p:spPr bwMode="auto">
          <a:xfrm>
            <a:off x="4898704" y="2854729"/>
            <a:ext cx="956316" cy="20968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ea typeface="Segoe UI" panose="020B0502040204020203" pitchFamily="34" charset="0"/>
                <a:cs typeface="Lucida Sans"/>
              </a:rPr>
              <a:t>Data Lake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71CB07DF-C519-4545-81B5-30CD727387DC}"/>
              </a:ext>
            </a:extLst>
          </p:cNvPr>
          <p:cNvSpPr/>
          <p:nvPr/>
        </p:nvSpPr>
        <p:spPr bwMode="auto">
          <a:xfrm>
            <a:off x="6443546" y="2394035"/>
            <a:ext cx="2874927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Data store pipelines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enables metric &amp; exception reporting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B327CB53-19FF-493D-B474-309EF40683AB}"/>
              </a:ext>
            </a:extLst>
          </p:cNvPr>
          <p:cNvSpPr/>
          <p:nvPr/>
        </p:nvSpPr>
        <p:spPr bwMode="auto">
          <a:xfrm>
            <a:off x="6443546" y="3263964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API endpoints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enabling integration with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other systems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EE05A463-37AE-4EC7-90FB-9A7B7FA7FD15}"/>
              </a:ext>
            </a:extLst>
          </p:cNvPr>
          <p:cNvSpPr/>
          <p:nvPr/>
        </p:nvSpPr>
        <p:spPr bwMode="auto">
          <a:xfrm>
            <a:off x="6443546" y="4103690"/>
            <a:ext cx="2874928" cy="685800"/>
          </a:xfrm>
          <a:prstGeom prst="rect">
            <a:avLst/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C000"/>
                </a:solidFill>
                <a:ea typeface="Segoe UI" panose="020B0502040204020203" pitchFamily="34" charset="0"/>
                <a:cs typeface="Lucida Sans"/>
              </a:rPr>
              <a:t>ML / AI Workbench </a:t>
            </a: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for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Prediction &amp; Insights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005ECDA2-51BF-40A8-9B9E-492104CC5587}"/>
              </a:ext>
            </a:extLst>
          </p:cNvPr>
          <p:cNvSpPr/>
          <p:nvPr/>
        </p:nvSpPr>
        <p:spPr>
          <a:xfrm>
            <a:off x="4762115" y="2736935"/>
            <a:ext cx="1283267" cy="1735753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Lucida Sans"/>
              <a:ea typeface="Segoe UI" panose="020B0502040204020203" pitchFamily="34" charset="0"/>
              <a:cs typeface="Lucida San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AD3E8BF0-5D4B-406D-A723-32A922F4AB8F}"/>
              </a:ext>
            </a:extLst>
          </p:cNvPr>
          <p:cNvGrpSpPr/>
          <p:nvPr/>
        </p:nvGrpSpPr>
        <p:grpSpPr>
          <a:xfrm>
            <a:off x="879607" y="751460"/>
            <a:ext cx="10350009" cy="311333"/>
            <a:chOff x="976066" y="1034935"/>
            <a:chExt cx="10350009" cy="31133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722DD900-320D-457A-9BAF-F7E22E888F5F}"/>
                </a:ext>
              </a:extLst>
            </p:cNvPr>
            <p:cNvSpPr txBox="1"/>
            <p:nvPr/>
          </p:nvSpPr>
          <p:spPr>
            <a:xfrm>
              <a:off x="976066" y="1038491"/>
              <a:ext cx="189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acquire data?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DC5F1777-202B-400C-89BF-7ED775E4F5A1}"/>
                </a:ext>
              </a:extLst>
            </p:cNvPr>
            <p:cNvSpPr txBox="1"/>
            <p:nvPr/>
          </p:nvSpPr>
          <p:spPr>
            <a:xfrm>
              <a:off x="4956386" y="1034935"/>
              <a:ext cx="2922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create a unified data view?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B1DF07D4-DA6E-4128-BF20-26D740311BF8}"/>
                </a:ext>
              </a:extLst>
            </p:cNvPr>
            <p:cNvSpPr txBox="1"/>
            <p:nvPr/>
          </p:nvSpPr>
          <p:spPr>
            <a:xfrm>
              <a:off x="8831481" y="1038345"/>
              <a:ext cx="24945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500093"/>
                </a:buClr>
                <a:buSzPct val="80000"/>
              </a:pPr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ucida Sans"/>
                  <a:ea typeface="Segoe UI" panose="020B0502040204020203" pitchFamily="34" charset="0"/>
                  <a:cs typeface="Lucida Sans"/>
                </a:rPr>
                <a:t>How to enable consumption?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A23F630-0707-4A2D-A5A6-09D1F6AF2088}"/>
              </a:ext>
            </a:extLst>
          </p:cNvPr>
          <p:cNvSpPr/>
          <p:nvPr/>
        </p:nvSpPr>
        <p:spPr bwMode="auto">
          <a:xfrm>
            <a:off x="2823977" y="2012412"/>
            <a:ext cx="1275251" cy="3327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Lucida Sans"/>
              </a:rPr>
              <a:t>Data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36B690C0-3502-42FF-99E4-D0B1F9DAE311}"/>
              </a:ext>
            </a:extLst>
          </p:cNvPr>
          <p:cNvSpPr/>
          <p:nvPr/>
        </p:nvSpPr>
        <p:spPr bwMode="auto">
          <a:xfrm>
            <a:off x="2914996" y="2132877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Structured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711EBC0B-47EA-4F87-81C1-95A8146F7A50}"/>
              </a:ext>
            </a:extLst>
          </p:cNvPr>
          <p:cNvSpPr/>
          <p:nvPr/>
        </p:nvSpPr>
        <p:spPr bwMode="auto">
          <a:xfrm>
            <a:off x="2917835" y="4063460"/>
            <a:ext cx="1062709" cy="114300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ea typeface="Segoe UI" panose="020B0502040204020203" pitchFamily="34" charset="0"/>
                <a:cs typeface="Lucida Sans"/>
              </a:rPr>
              <a:t>Unstructured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D4E08F12-A3A2-4ACB-8BD3-D61CA133832A}"/>
              </a:ext>
            </a:extLst>
          </p:cNvPr>
          <p:cNvSpPr/>
          <p:nvPr/>
        </p:nvSpPr>
        <p:spPr bwMode="auto">
          <a:xfrm>
            <a:off x="9833122" y="194459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METRIC &amp; EXCEPTION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B13DAE70-924F-4A09-BE3C-E5EDD185A843}"/>
              </a:ext>
            </a:extLst>
          </p:cNvPr>
          <p:cNvSpPr/>
          <p:nvPr/>
        </p:nvSpPr>
        <p:spPr bwMode="auto">
          <a:xfrm>
            <a:off x="9833119" y="2704202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INTERACTIVE VISUALIZATON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7D284FB5-E05E-418D-AF64-3CB9EF6120D7}"/>
              </a:ext>
            </a:extLst>
          </p:cNvPr>
          <p:cNvSpPr/>
          <p:nvPr/>
        </p:nvSpPr>
        <p:spPr bwMode="auto">
          <a:xfrm>
            <a:off x="9833122" y="3488001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OPERATIONAL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B4A67F76-ADAA-4497-82F8-FA05A424548A}"/>
              </a:ext>
            </a:extLst>
          </p:cNvPr>
          <p:cNvSpPr/>
          <p:nvPr/>
        </p:nvSpPr>
        <p:spPr bwMode="auto">
          <a:xfrm>
            <a:off x="9825571" y="4300847"/>
            <a:ext cx="1600200" cy="685800"/>
          </a:xfrm>
          <a:prstGeom prst="rect">
            <a:avLst/>
          </a:prstGeom>
          <a:solidFill>
            <a:srgbClr val="0E376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ADVANCED </a:t>
            </a:r>
          </a:p>
          <a:p>
            <a:pPr algn="ctr"/>
            <a:r>
              <a:rPr lang="en-IN" sz="1200" dirty="0">
                <a:solidFill>
                  <a:srgbClr val="FFFFFF"/>
                </a:solidFill>
                <a:ea typeface="Segoe UI" panose="020B0502040204020203" pitchFamily="34" charset="0"/>
                <a:cs typeface="Lucida Sans"/>
              </a:rPr>
              <a:t>ANALYTICS</a:t>
            </a:r>
          </a:p>
        </p:txBody>
      </p:sp>
      <p:sp>
        <p:nvSpPr>
          <p:cNvPr id="68" name="Pentagon 3">
            <a:extLst>
              <a:ext uri="{FF2B5EF4-FFF2-40B4-BE49-F238E27FC236}">
                <a16:creationId xmlns="" xmlns:a16="http://schemas.microsoft.com/office/drawing/2014/main" id="{E6326531-5E7E-4D7F-8B63-5F0D21ED813A}"/>
              </a:ext>
            </a:extLst>
          </p:cNvPr>
          <p:cNvSpPr/>
          <p:nvPr/>
        </p:nvSpPr>
        <p:spPr bwMode="auto">
          <a:xfrm>
            <a:off x="11478609" y="679114"/>
            <a:ext cx="369760" cy="457200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Pentagon 59">
            <a:extLst>
              <a:ext uri="{FF2B5EF4-FFF2-40B4-BE49-F238E27FC236}">
                <a16:creationId xmlns="" xmlns:a16="http://schemas.microsoft.com/office/drawing/2014/main" id="{A9B53408-CB6D-485B-8060-9EA3A3AFBD8A}"/>
              </a:ext>
            </a:extLst>
          </p:cNvPr>
          <p:cNvSpPr/>
          <p:nvPr/>
        </p:nvSpPr>
        <p:spPr bwMode="auto">
          <a:xfrm rot="10800000">
            <a:off x="256893" y="679740"/>
            <a:ext cx="369760" cy="457200"/>
          </a:xfrm>
          <a:prstGeom prst="homePlate">
            <a:avLst>
              <a:gd name="adj" fmla="val 63043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8239ED17-6047-40E4-B58A-DFCAD9E2D9C3}"/>
              </a:ext>
            </a:extLst>
          </p:cNvPr>
          <p:cNvCxnSpPr>
            <a:cxnSpLocks/>
          </p:cNvCxnSpPr>
          <p:nvPr/>
        </p:nvCxnSpPr>
        <p:spPr>
          <a:xfrm flipV="1">
            <a:off x="6045382" y="2823378"/>
            <a:ext cx="253099" cy="17383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CC68B466-49A9-40CF-9B83-4E1709E25555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045382" y="3604812"/>
            <a:ext cx="268037" cy="0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52">
            <a:extLst>
              <a:ext uri="{FF2B5EF4-FFF2-40B4-BE49-F238E27FC236}">
                <a16:creationId xmlns="" xmlns:a16="http://schemas.microsoft.com/office/drawing/2014/main" id="{9A114BEB-3E2B-4EB8-B72D-92E3F9FC5045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>
            <a:off x="9318474" y="3606864"/>
            <a:ext cx="514648" cy="224037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54">
            <a:extLst>
              <a:ext uri="{FF2B5EF4-FFF2-40B4-BE49-F238E27FC236}">
                <a16:creationId xmlns="" xmlns:a16="http://schemas.microsoft.com/office/drawing/2014/main" id="{797E705E-E9CD-4BC1-94C6-357A484EE02C}"/>
              </a:ext>
            </a:extLst>
          </p:cNvPr>
          <p:cNvCxnSpPr>
            <a:endCxn id="66" idx="1"/>
          </p:cNvCxnSpPr>
          <p:nvPr/>
        </p:nvCxnSpPr>
        <p:spPr>
          <a:xfrm>
            <a:off x="9318474" y="4478711"/>
            <a:ext cx="507097" cy="165036"/>
          </a:xfrm>
          <a:prstGeom prst="bentConnector3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A83A1AB6-13B5-4CA1-8FB9-77334D398E5F}"/>
              </a:ext>
            </a:extLst>
          </p:cNvPr>
          <p:cNvCxnSpPr>
            <a:cxnSpLocks/>
          </p:cNvCxnSpPr>
          <p:nvPr/>
        </p:nvCxnSpPr>
        <p:spPr>
          <a:xfrm>
            <a:off x="6045382" y="4326738"/>
            <a:ext cx="268037" cy="119852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13152129-E5CB-4DFB-A5D2-4A747026AF58}"/>
              </a:ext>
            </a:extLst>
          </p:cNvPr>
          <p:cNvSpPr/>
          <p:nvPr/>
        </p:nvSpPr>
        <p:spPr>
          <a:xfrm>
            <a:off x="649020" y="3609570"/>
            <a:ext cx="2039757" cy="2392831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="" xmlns:a16="http://schemas.microsoft.com/office/drawing/2014/main" id="{7B951A4A-732B-4816-9A9C-3B0B75A0F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3690977"/>
            <a:ext cx="320031" cy="29952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71AB232C-8681-4851-8C35-6B3F6D895B51}"/>
              </a:ext>
            </a:extLst>
          </p:cNvPr>
          <p:cNvGrpSpPr/>
          <p:nvPr/>
        </p:nvGrpSpPr>
        <p:grpSpPr>
          <a:xfrm>
            <a:off x="875107" y="5217628"/>
            <a:ext cx="1722620" cy="507492"/>
            <a:chOff x="730296" y="5689093"/>
            <a:chExt cx="1723069" cy="656968"/>
          </a:xfrm>
        </p:grpSpPr>
        <p:sp>
          <p:nvSpPr>
            <p:cNvPr id="85" name="Rectangle 56">
              <a:extLst>
                <a:ext uri="{FF2B5EF4-FFF2-40B4-BE49-F238E27FC236}">
                  <a16:creationId xmlns="" xmlns:a16="http://schemas.microsoft.com/office/drawing/2014/main" id="{9D4362A7-983A-4A41-AAB4-10812120E6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5689093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Social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87" name="Rectangle 56">
              <a:extLst>
                <a:ext uri="{FF2B5EF4-FFF2-40B4-BE49-F238E27FC236}">
                  <a16:creationId xmlns="" xmlns:a16="http://schemas.microsoft.com/office/drawing/2014/main" id="{799ED470-D3B8-4200-93BD-44208280BF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0296" y="6046463"/>
              <a:ext cx="1723069" cy="299598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Other data sources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7072213-0277-4C3F-B816-D5944C7D726F}"/>
              </a:ext>
            </a:extLst>
          </p:cNvPr>
          <p:cNvGrpSpPr/>
          <p:nvPr/>
        </p:nvGrpSpPr>
        <p:grpSpPr>
          <a:xfrm>
            <a:off x="864240" y="4023512"/>
            <a:ext cx="1722688" cy="1132143"/>
            <a:chOff x="744085" y="4161563"/>
            <a:chExt cx="1723136" cy="1292218"/>
          </a:xfrm>
        </p:grpSpPr>
        <p:sp>
          <p:nvSpPr>
            <p:cNvPr id="89" name="Rectangle 56">
              <a:extLst>
                <a:ext uri="{FF2B5EF4-FFF2-40B4-BE49-F238E27FC236}">
                  <a16:creationId xmlns="" xmlns:a16="http://schemas.microsoft.com/office/drawing/2014/main" id="{8EA299EA-D7D4-4094-8F10-469A147E3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161563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Voice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="" xmlns:a16="http://schemas.microsoft.com/office/drawing/2014/main" id="{6C72BD03-8241-423F-93DF-BDEEA6CDE6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486170"/>
              <a:ext cx="1723069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Chat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1" name="Rectangle 56">
              <a:extLst>
                <a:ext uri="{FF2B5EF4-FFF2-40B4-BE49-F238E27FC236}">
                  <a16:creationId xmlns="" xmlns:a16="http://schemas.microsoft.com/office/drawing/2014/main" id="{6754C699-5D0B-4A12-9C18-E2F694B3EA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085" y="4810777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Email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93" name="Rectangle 56">
              <a:extLst>
                <a:ext uri="{FF2B5EF4-FFF2-40B4-BE49-F238E27FC236}">
                  <a16:creationId xmlns="" xmlns:a16="http://schemas.microsoft.com/office/drawing/2014/main" id="{A9C2F8AA-16E2-4DA0-BFDF-715B68FBA9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152" y="5154182"/>
              <a:ext cx="1723069" cy="299599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Biometric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DCA8D4F1-6888-484C-8500-595B93BEB9B2}"/>
              </a:ext>
            </a:extLst>
          </p:cNvPr>
          <p:cNvSpPr/>
          <p:nvPr/>
        </p:nvSpPr>
        <p:spPr>
          <a:xfrm>
            <a:off x="644654" y="1328893"/>
            <a:ext cx="2039757" cy="2138990"/>
          </a:xfrm>
          <a:prstGeom prst="rect">
            <a:avLst/>
          </a:prstGeom>
          <a:solidFill>
            <a:srgbClr val="2F35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Segoe UI Light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="" xmlns:a16="http://schemas.microsoft.com/office/drawing/2014/main" id="{F38863B5-448E-4B78-A3F6-DEE165C31D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09" y="1388402"/>
            <a:ext cx="320031" cy="320031"/>
          </a:xfrm>
          <a:prstGeom prst="rect">
            <a:avLst/>
          </a:prstGeom>
        </p:spPr>
      </p:pic>
      <p:sp>
        <p:nvSpPr>
          <p:cNvPr id="97" name="Rectangle 58">
            <a:extLst>
              <a:ext uri="{FF2B5EF4-FFF2-40B4-BE49-F238E27FC236}">
                <a16:creationId xmlns="" xmlns:a16="http://schemas.microsoft.com/office/drawing/2014/main" id="{EBE6AF27-01D2-4984-8E2A-1A9CC7BA96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5876" y="1387288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98" name="Rectangle 58">
            <a:extLst>
              <a:ext uri="{FF2B5EF4-FFF2-40B4-BE49-F238E27FC236}">
                <a16:creationId xmlns="" xmlns:a16="http://schemas.microsoft.com/office/drawing/2014/main" id="{C8FF887E-06BF-4754-8457-B30B8ED3D7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6530" y="3677143"/>
            <a:ext cx="1457555" cy="339912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</a:rPr>
              <a:t>Unstructured Data</a:t>
            </a:r>
            <a:endParaRPr lang="en-IN" sz="11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7F96E52F-E49E-465F-8AD8-5D0229275934}"/>
              </a:ext>
            </a:extLst>
          </p:cNvPr>
          <p:cNvGrpSpPr/>
          <p:nvPr/>
        </p:nvGrpSpPr>
        <p:grpSpPr>
          <a:xfrm>
            <a:off x="543447" y="1629084"/>
            <a:ext cx="2046979" cy="1478950"/>
            <a:chOff x="430512" y="1551496"/>
            <a:chExt cx="2047512" cy="1891603"/>
          </a:xfrm>
        </p:grpSpPr>
        <p:sp>
          <p:nvSpPr>
            <p:cNvPr id="100" name="Rectangle 56">
              <a:extLst>
                <a:ext uri="{FF2B5EF4-FFF2-40B4-BE49-F238E27FC236}">
                  <a16:creationId xmlns="" xmlns:a16="http://schemas.microsoft.com/office/drawing/2014/main" id="{EE2FFFA0-F3CB-4823-AD05-FA799C391C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4955" y="1679321"/>
              <a:ext cx="1723069" cy="280422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Customer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="" xmlns:a16="http://schemas.microsoft.com/office/drawing/2014/main" id="{FEF1FE19-1A1F-4BC3-AB27-E406D879A5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0" y="2677634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Payment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="" xmlns:a16="http://schemas.microsoft.com/office/drawing/2014/main" id="{B16DE991-FFF0-46FB-8E86-F8C24A602B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011840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Web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3" name="Rectangle 59">
              <a:extLst>
                <a:ext uri="{FF2B5EF4-FFF2-40B4-BE49-F238E27FC236}">
                  <a16:creationId xmlns="" xmlns:a16="http://schemas.microsoft.com/office/drawing/2014/main" id="{975FBDA7-F278-4A96-A8F6-1E8FDE2D6A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931" y="2344737"/>
              <a:ext cx="1716626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Marketing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0AA3C138-3031-48C0-BE08-3E5307735E76}"/>
                </a:ext>
              </a:extLst>
            </p:cNvPr>
            <p:cNvSpPr txBox="1"/>
            <p:nvPr/>
          </p:nvSpPr>
          <p:spPr>
            <a:xfrm>
              <a:off x="430512" y="1551496"/>
              <a:ext cx="369428" cy="18916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 External / Internal</a:t>
              </a:r>
            </a:p>
          </p:txBody>
        </p:sp>
        <p:sp>
          <p:nvSpPr>
            <p:cNvPr id="105" name="Rectangle 57">
              <a:extLst>
                <a:ext uri="{FF2B5EF4-FFF2-40B4-BE49-F238E27FC236}">
                  <a16:creationId xmlns="" xmlns:a16="http://schemas.microsoft.com/office/drawing/2014/main" id="{54136C9B-00E3-4621-9427-5D142CF4C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33895" y="3010531"/>
              <a:ext cx="1719470" cy="280800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Segoe UI Light" panose="020B0502040204020203" pitchFamily="34" charset="0"/>
                </a:rPr>
                <a:t>App Data</a:t>
              </a:r>
              <a:endParaRPr lang="en-IN" sz="1100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111" name="Rectangle 56">
            <a:extLst>
              <a:ext uri="{FF2B5EF4-FFF2-40B4-BE49-F238E27FC236}">
                <a16:creationId xmlns="" xmlns:a16="http://schemas.microsoft.com/office/drawing/2014/main" id="{C595BA87-6130-4335-807E-CAFC4C6D37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3152" y="3030106"/>
            <a:ext cx="1722621" cy="231433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Segoe UI Light" panose="020B0502040204020203" pitchFamily="34" charset="0"/>
              </a:rPr>
              <a:t>Dispute Information</a:t>
            </a:r>
            <a:endParaRPr lang="en-IN" sz="11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870E7314-AC1E-48EF-943A-775C358C65D3}"/>
              </a:ext>
            </a:extLst>
          </p:cNvPr>
          <p:cNvSpPr txBox="1"/>
          <p:nvPr/>
        </p:nvSpPr>
        <p:spPr>
          <a:xfrm>
            <a:off x="560890" y="4054450"/>
            <a:ext cx="369332" cy="14789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External / Internal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89A8752-AB8C-4EE3-A927-1970C5996E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75" y="3191393"/>
            <a:ext cx="1135345" cy="1135345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="" xmlns:a16="http://schemas.microsoft.com/office/drawing/2014/main" id="{FB1C1373-781F-4FB8-BA8E-0BC456203210}"/>
              </a:ext>
            </a:extLst>
          </p:cNvPr>
          <p:cNvSpPr/>
          <p:nvPr/>
        </p:nvSpPr>
        <p:spPr>
          <a:xfrm rot="5400000">
            <a:off x="2766679" y="3491136"/>
            <a:ext cx="3106354" cy="324291"/>
          </a:xfrm>
          <a:prstGeom prst="trapezoid">
            <a:avLst>
              <a:gd name="adj" fmla="val 17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Connector 288">
            <a:extLst>
              <a:ext uri="{FF2B5EF4-FFF2-40B4-BE49-F238E27FC236}">
                <a16:creationId xmlns="" xmlns:a16="http://schemas.microsoft.com/office/drawing/2014/main" id="{23CDFDE7-990E-4556-8B96-52ACC2F5FBD5}"/>
              </a:ext>
            </a:extLst>
          </p:cNvPr>
          <p:cNvCxnSpPr>
            <a:cxnSpLocks/>
          </p:cNvCxnSpPr>
          <p:nvPr/>
        </p:nvCxnSpPr>
        <p:spPr>
          <a:xfrm>
            <a:off x="3443709" y="5509216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>
            <a:extLst>
              <a:ext uri="{FF2B5EF4-FFF2-40B4-BE49-F238E27FC236}">
                <a16:creationId xmlns="" xmlns:a16="http://schemas.microsoft.com/office/drawing/2014/main" id="{7381EE41-5B78-436A-97DF-5466EE69B3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91" y="5622253"/>
            <a:ext cx="930281" cy="3482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="" xmlns:a16="http://schemas.microsoft.com/office/drawing/2014/main" id="{56F9F1C3-0A4A-437F-9FB9-C09474618E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439" y="5852116"/>
            <a:ext cx="835372" cy="523578"/>
          </a:xfrm>
          <a:prstGeom prst="rect">
            <a:avLst/>
          </a:prstGeom>
        </p:spPr>
      </p:pic>
      <p:pic>
        <p:nvPicPr>
          <p:cNvPr id="126" name="Picture 2" descr="Related image">
            <a:extLst>
              <a:ext uri="{FF2B5EF4-FFF2-40B4-BE49-F238E27FC236}">
                <a16:creationId xmlns="" xmlns:a16="http://schemas.microsoft.com/office/drawing/2014/main" id="{15393058-D8BE-4750-9B8B-5025A487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5196" y="5941867"/>
            <a:ext cx="686553" cy="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Image result for hive sql">
            <a:extLst>
              <a:ext uri="{FF2B5EF4-FFF2-40B4-BE49-F238E27FC236}">
                <a16:creationId xmlns="" xmlns:a16="http://schemas.microsoft.com/office/drawing/2014/main" id="{2701FBC0-1307-4D50-A0FF-E1DEEFB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898" y="5622253"/>
            <a:ext cx="573400" cy="5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96">
            <a:extLst>
              <a:ext uri="{FF2B5EF4-FFF2-40B4-BE49-F238E27FC236}">
                <a16:creationId xmlns="" xmlns:a16="http://schemas.microsoft.com/office/drawing/2014/main" id="{40AB4E29-F189-40C3-B28F-10D302C7812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11" y="5938768"/>
            <a:ext cx="1302897" cy="437666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C06C95DE-8B9C-46E0-B2FA-037F93F11328}"/>
              </a:ext>
            </a:extLst>
          </p:cNvPr>
          <p:cNvCxnSpPr>
            <a:cxnSpLocks/>
          </p:cNvCxnSpPr>
          <p:nvPr/>
        </p:nvCxnSpPr>
        <p:spPr>
          <a:xfrm>
            <a:off x="3418516" y="6425035"/>
            <a:ext cx="69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D39ED3-E787-4C3F-837B-79AB0E85D1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05" y="5558344"/>
            <a:ext cx="1485037" cy="46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CD3C8E-0FF9-4366-B947-6C79B391C0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575" y="5899197"/>
            <a:ext cx="1020737" cy="348220"/>
          </a:xfrm>
          <a:prstGeom prst="rect">
            <a:avLst/>
          </a:prstGeom>
        </p:spPr>
      </p:pic>
      <p:pic>
        <p:nvPicPr>
          <p:cNvPr id="128" name="Picture 8" descr="Image result for R logo">
            <a:extLst>
              <a:ext uri="{FF2B5EF4-FFF2-40B4-BE49-F238E27FC236}">
                <a16:creationId xmlns="" xmlns:a16="http://schemas.microsoft.com/office/drawing/2014/main" id="{0412A56D-13C2-4072-BBA9-9D92D85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49" y="5602980"/>
            <a:ext cx="495428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8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="" xmlns:a16="http://schemas.microsoft.com/office/drawing/2014/main" id="{48E6D7DB-F9A6-474A-991B-0E5C8F29DB4C}"/>
              </a:ext>
            </a:extLst>
          </p:cNvPr>
          <p:cNvSpPr/>
          <p:nvPr/>
        </p:nvSpPr>
        <p:spPr>
          <a:xfrm>
            <a:off x="569037" y="701743"/>
            <a:ext cx="11172945" cy="4542433"/>
          </a:xfrm>
          <a:prstGeom prst="trapezoid">
            <a:avLst>
              <a:gd name="adj" fmla="val 2936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2. Making sense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F7A2CD-060C-4AB3-8F31-0F426BB548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33" y="871692"/>
            <a:ext cx="1195494" cy="110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2408120-987C-4755-97B0-0339690F4548}"/>
              </a:ext>
            </a:extLst>
          </p:cNvPr>
          <p:cNvSpPr/>
          <p:nvPr/>
        </p:nvSpPr>
        <p:spPr>
          <a:xfrm>
            <a:off x="217797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Reporting &amp; Visualization </a:t>
            </a:r>
          </a:p>
          <a:p>
            <a:pPr algn="ctr"/>
            <a:r>
              <a:rPr lang="en-US" sz="1400" i="1" dirty="0"/>
              <a:t>Performance Management, KPI Measurements</a:t>
            </a:r>
          </a:p>
        </p:txBody>
      </p:sp>
      <p:pic>
        <p:nvPicPr>
          <p:cNvPr id="5124" name="Picture 4" descr="Image result for segmentation icon">
            <a:extLst>
              <a:ext uri="{FF2B5EF4-FFF2-40B4-BE49-F238E27FC236}">
                <a16:creationId xmlns="" xmlns:a16="http://schemas.microsoft.com/office/drawing/2014/main" id="{08E2BA3A-EA3B-4D40-BE14-65A4C55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040404">
                  <a:alpha val="5490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7061" y="3115337"/>
            <a:ext cx="921819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E33993C-B937-48F0-B5B2-4BB955F6BEA8}"/>
              </a:ext>
            </a:extLst>
          </p:cNvPr>
          <p:cNvSpPr/>
          <p:nvPr/>
        </p:nvSpPr>
        <p:spPr>
          <a:xfrm>
            <a:off x="885301" y="411959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Segmentation &amp; Clustering</a:t>
            </a:r>
          </a:p>
          <a:p>
            <a:pPr algn="ctr"/>
            <a:r>
              <a:rPr lang="en-US" sz="1400" dirty="0"/>
              <a:t>Personalization, Appropriateness etc.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648B793-0665-4A2A-848B-91F1F543E5F2}"/>
              </a:ext>
            </a:extLst>
          </p:cNvPr>
          <p:cNvSpPr/>
          <p:nvPr/>
        </p:nvSpPr>
        <p:spPr>
          <a:xfrm>
            <a:off x="3601519" y="4166574"/>
            <a:ext cx="22477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Relationship &amp; Causalities</a:t>
            </a:r>
          </a:p>
          <a:p>
            <a:pPr algn="ctr"/>
            <a:r>
              <a:rPr lang="en-US" sz="1400" dirty="0"/>
              <a:t>Implementation, Strategy &amp; </a:t>
            </a:r>
          </a:p>
          <a:p>
            <a:pPr algn="ctr"/>
            <a:r>
              <a:rPr lang="en-US" sz="1400" dirty="0"/>
              <a:t>Prioritization</a:t>
            </a:r>
          </a:p>
          <a:p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9C45DE-4296-4AEC-99DC-F8335590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67" y="3097823"/>
            <a:ext cx="1136098" cy="1136098"/>
          </a:xfrm>
          <a:prstGeom prst="rect">
            <a:avLst/>
          </a:prstGeom>
        </p:spPr>
      </p:pic>
      <p:pic>
        <p:nvPicPr>
          <p:cNvPr id="5128" name="Picture 8" descr="Image result for Real Time icon">
            <a:extLst>
              <a:ext uri="{FF2B5EF4-FFF2-40B4-BE49-F238E27FC236}">
                <a16:creationId xmlns="" xmlns:a16="http://schemas.microsoft.com/office/drawing/2014/main" id="{BB638942-9C6B-40FD-893B-BAEB1578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81" y="958131"/>
            <a:ext cx="880892" cy="8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3669970D-2B8F-497A-B107-2F0B1569F26C}"/>
              </a:ext>
            </a:extLst>
          </p:cNvPr>
          <p:cNvSpPr/>
          <p:nvPr/>
        </p:nvSpPr>
        <p:spPr>
          <a:xfrm>
            <a:off x="5048329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Monitoring &amp; Control</a:t>
            </a:r>
          </a:p>
          <a:p>
            <a:pPr algn="ctr"/>
            <a:r>
              <a:rPr lang="en-US" sz="1400" i="1" dirty="0"/>
              <a:t>Real Time Assurance, Audit &amp; Compliance</a:t>
            </a:r>
          </a:p>
        </p:txBody>
      </p:sp>
      <p:pic>
        <p:nvPicPr>
          <p:cNvPr id="5130" name="Picture 10" descr="Image result for customer journey icon">
            <a:extLst>
              <a:ext uri="{FF2B5EF4-FFF2-40B4-BE49-F238E27FC236}">
                <a16:creationId xmlns="" xmlns:a16="http://schemas.microsoft.com/office/drawing/2014/main" id="{523B5EC3-D3EF-4CE0-83D1-581CA408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87" y="3220061"/>
            <a:ext cx="1397925" cy="9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323CD271-DC1E-4EF0-94BC-C2B8470941EC}"/>
              </a:ext>
            </a:extLst>
          </p:cNvPr>
          <p:cNvSpPr/>
          <p:nvPr/>
        </p:nvSpPr>
        <p:spPr>
          <a:xfrm>
            <a:off x="6406857" y="4179467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Digital Analytics</a:t>
            </a:r>
          </a:p>
          <a:p>
            <a:pPr algn="ctr"/>
            <a:r>
              <a:rPr lang="en-US" sz="1400" i="1" dirty="0"/>
              <a:t>Consumer Journeys, Marketing Effectiveness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C986BB8-5BC1-43A0-931E-E6DBEE5AD6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57" y="3102141"/>
            <a:ext cx="886604" cy="8866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9567795-3A17-4319-9793-70DAB804D329}"/>
              </a:ext>
            </a:extLst>
          </p:cNvPr>
          <p:cNvSpPr/>
          <p:nvPr/>
        </p:nvSpPr>
        <p:spPr>
          <a:xfrm>
            <a:off x="9085400" y="4166574"/>
            <a:ext cx="217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Experimentation</a:t>
            </a:r>
          </a:p>
          <a:p>
            <a:pPr algn="ctr"/>
            <a:r>
              <a:rPr lang="en-US" sz="1400" i="1" dirty="0"/>
              <a:t>Experimentation at scale, A/B testing etc.</a:t>
            </a:r>
          </a:p>
        </p:txBody>
      </p:sp>
      <p:pic>
        <p:nvPicPr>
          <p:cNvPr id="5134" name="Picture 14" descr="Image result for voice of customer icon">
            <a:extLst>
              <a:ext uri="{FF2B5EF4-FFF2-40B4-BE49-F238E27FC236}">
                <a16:creationId xmlns="" xmlns:a16="http://schemas.microsoft.com/office/drawing/2014/main" id="{AAE6032C-9223-4939-92AA-E665D0F2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64" y="999133"/>
            <a:ext cx="994370" cy="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EE1CABFF-3331-4D35-8F2D-A6AE7915855F}"/>
              </a:ext>
            </a:extLst>
          </p:cNvPr>
          <p:cNvSpPr/>
          <p:nvPr/>
        </p:nvSpPr>
        <p:spPr>
          <a:xfrm>
            <a:off x="7685521" y="1981730"/>
            <a:ext cx="240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Voice of Customer</a:t>
            </a:r>
          </a:p>
          <a:p>
            <a:pPr algn="ctr"/>
            <a:r>
              <a:rPr lang="en-US" sz="1400" i="1" dirty="0"/>
              <a:t>Criticalities, Competitive Intelligence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5BE122-2C76-4E5E-947B-C94C57A5B9CB}"/>
              </a:ext>
            </a:extLst>
          </p:cNvPr>
          <p:cNvSpPr/>
          <p:nvPr/>
        </p:nvSpPr>
        <p:spPr>
          <a:xfrm>
            <a:off x="2542693" y="5396501"/>
            <a:ext cx="7502965" cy="117568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                      Integrated &amp; Disparate sources in Data Lake</a:t>
            </a:r>
          </a:p>
          <a:p>
            <a:pPr algn="ctr"/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3C6CA30-20C8-4CB9-8BF2-8A95B6B8175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3" y="5530357"/>
            <a:ext cx="1364445" cy="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apezoid 53">
            <a:extLst>
              <a:ext uri="{FF2B5EF4-FFF2-40B4-BE49-F238E27FC236}">
                <a16:creationId xmlns="" xmlns:a16="http://schemas.microsoft.com/office/drawing/2014/main" id="{7AA723BA-CBFE-425B-8F5D-A423D953DE21}"/>
              </a:ext>
            </a:extLst>
          </p:cNvPr>
          <p:cNvSpPr/>
          <p:nvPr/>
        </p:nvSpPr>
        <p:spPr>
          <a:xfrm rot="10800000">
            <a:off x="695013" y="2096211"/>
            <a:ext cx="10940304" cy="964232"/>
          </a:xfrm>
          <a:prstGeom prst="trapezoid">
            <a:avLst>
              <a:gd name="adj" fmla="val 22099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en-US" dirty="0"/>
              <a:t>3. AI / ML to drive business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3B418E3-F89C-47A9-9300-00823FD4A0A2}"/>
              </a:ext>
            </a:extLst>
          </p:cNvPr>
          <p:cNvSpPr/>
          <p:nvPr/>
        </p:nvSpPr>
        <p:spPr>
          <a:xfrm>
            <a:off x="2679500" y="2204794"/>
            <a:ext cx="2319675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 Serve Analytics through Micro Applications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C0E76E4-3A77-4D14-AD9B-710653EDCC0C}"/>
              </a:ext>
            </a:extLst>
          </p:cNvPr>
          <p:cNvSpPr/>
          <p:nvPr/>
        </p:nvSpPr>
        <p:spPr>
          <a:xfrm>
            <a:off x="4847633" y="2209954"/>
            <a:ext cx="2444564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 Data Linearly Scalable With Data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08FA4DD-3FBA-4709-BC59-60DCC49F25F9}"/>
              </a:ext>
            </a:extLst>
          </p:cNvPr>
          <p:cNvSpPr/>
          <p:nvPr/>
        </p:nvSpPr>
        <p:spPr>
          <a:xfrm>
            <a:off x="7183848" y="2214883"/>
            <a:ext cx="2267703" cy="69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Time To Market Due To Less Set Up 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5FB705F7-1CF6-47D5-B4EA-073A39DCB410}"/>
              </a:ext>
            </a:extLst>
          </p:cNvPr>
          <p:cNvCxnSpPr>
            <a:cxnSpLocks/>
          </p:cNvCxnSpPr>
          <p:nvPr/>
        </p:nvCxnSpPr>
        <p:spPr>
          <a:xfrm>
            <a:off x="2679313" y="2827785"/>
            <a:ext cx="6766560" cy="2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60E2DD1-2915-4DB3-94F7-ECCC42C37363}"/>
              </a:ext>
            </a:extLst>
          </p:cNvPr>
          <p:cNvSpPr/>
          <p:nvPr/>
        </p:nvSpPr>
        <p:spPr>
          <a:xfrm>
            <a:off x="3403764" y="5558469"/>
            <a:ext cx="5811544" cy="4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Integrated &amp; Disparate sources in Data Lake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F78F3A0-90E8-48C3-8967-7D67625F1C63}"/>
              </a:ext>
            </a:extLst>
          </p:cNvPr>
          <p:cNvSpPr txBox="1"/>
          <p:nvPr/>
        </p:nvSpPr>
        <p:spPr>
          <a:xfrm>
            <a:off x="641836" y="950292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Business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Market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Strategic Investments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54C6BB-8F73-4E62-8C50-184B47BC9248}"/>
              </a:ext>
            </a:extLst>
          </p:cNvPr>
          <p:cNvSpPr txBox="1"/>
          <p:nvPr/>
        </p:nvSpPr>
        <p:spPr>
          <a:xfrm>
            <a:off x="3461960" y="945615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Early Warning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Complaints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Transactional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BDBE9F3-3D19-4287-BDAE-751B63F1A561}"/>
              </a:ext>
            </a:extLst>
          </p:cNvPr>
          <p:cNvSpPr txBox="1"/>
          <p:nvPr/>
        </p:nvSpPr>
        <p:spPr>
          <a:xfrm>
            <a:off x="6257303" y="95406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Innovation /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Voice of Consumer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Competitive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Governance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1DC09F4-E36C-4121-85DD-6ECD51C00EBD}"/>
              </a:ext>
            </a:extLst>
          </p:cNvPr>
          <p:cNvSpPr txBox="1"/>
          <p:nvPr/>
        </p:nvSpPr>
        <p:spPr>
          <a:xfrm>
            <a:off x="9052646" y="943884"/>
            <a:ext cx="2582671" cy="984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Acquisition &amp;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64CB0E-7799-4650-8249-0AC37F496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161" y="3349049"/>
            <a:ext cx="964883" cy="964883"/>
          </a:xfrm>
          <a:prstGeom prst="rect">
            <a:avLst/>
          </a:prstGeom>
        </p:spPr>
      </p:pic>
      <p:pic>
        <p:nvPicPr>
          <p:cNvPr id="6148" name="Picture 4" descr="Image result for machine learning icon">
            <a:extLst>
              <a:ext uri="{FF2B5EF4-FFF2-40B4-BE49-F238E27FC236}">
                <a16:creationId xmlns="" xmlns:a16="http://schemas.microsoft.com/office/drawing/2014/main" id="{989FE0BD-5847-4839-8148-44A1A0DF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939" y="3408519"/>
            <a:ext cx="868417" cy="8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D02B207-4DF2-4149-B93C-2A971D7D87C0}"/>
              </a:ext>
            </a:extLst>
          </p:cNvPr>
          <p:cNvSpPr txBox="1"/>
          <p:nvPr/>
        </p:nvSpPr>
        <p:spPr>
          <a:xfrm>
            <a:off x="4087097" y="3646825"/>
            <a:ext cx="4127342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 / Machine Learning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B8851B7-CC5D-4DE9-AD6F-B025EA04659A}"/>
              </a:ext>
            </a:extLst>
          </p:cNvPr>
          <p:cNvSpPr/>
          <p:nvPr/>
        </p:nvSpPr>
        <p:spPr>
          <a:xfrm>
            <a:off x="2807698" y="3202927"/>
            <a:ext cx="6686140" cy="125293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92FE29D-389B-4293-ACD9-CA12F4D1F3E8}"/>
              </a:ext>
            </a:extLst>
          </p:cNvPr>
          <p:cNvCxnSpPr>
            <a:cxnSpLocks/>
          </p:cNvCxnSpPr>
          <p:nvPr/>
        </p:nvCxnSpPr>
        <p:spPr>
          <a:xfrm flipV="1">
            <a:off x="2679313" y="2296812"/>
            <a:ext cx="6766560" cy="132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941BC37-B9ED-4281-8D40-8DB0DC558D1C}"/>
              </a:ext>
            </a:extLst>
          </p:cNvPr>
          <p:cNvCxnSpPr>
            <a:cxnSpLocks/>
          </p:cNvCxnSpPr>
          <p:nvPr/>
        </p:nvCxnSpPr>
        <p:spPr>
          <a:xfrm>
            <a:off x="2552973" y="544825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15B704EE-0AA3-46F1-B49D-36C56DC5DCD5}"/>
              </a:ext>
            </a:extLst>
          </p:cNvPr>
          <p:cNvCxnSpPr>
            <a:cxnSpLocks/>
          </p:cNvCxnSpPr>
          <p:nvPr/>
        </p:nvCxnSpPr>
        <p:spPr>
          <a:xfrm>
            <a:off x="2558733" y="6118816"/>
            <a:ext cx="6917599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11E0F95C-713A-4CC3-8E33-8DABEF5D21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120" y="5100836"/>
            <a:ext cx="977097" cy="977097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="" xmlns:a16="http://schemas.microsoft.com/office/drawing/2014/main" id="{A35A437C-C06E-4A66-81BF-E3F7B2AEFB5B}"/>
              </a:ext>
            </a:extLst>
          </p:cNvPr>
          <p:cNvSpPr/>
          <p:nvPr/>
        </p:nvSpPr>
        <p:spPr>
          <a:xfrm rot="10800000">
            <a:off x="4507480" y="4710554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="" xmlns:a16="http://schemas.microsoft.com/office/drawing/2014/main" id="{36B6474E-798D-4C4B-9C3C-C3315D629442}"/>
              </a:ext>
            </a:extLst>
          </p:cNvPr>
          <p:cNvSpPr/>
          <p:nvPr/>
        </p:nvSpPr>
        <p:spPr>
          <a:xfrm rot="10800000">
            <a:off x="5397269" y="4700011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="" xmlns:a16="http://schemas.microsoft.com/office/drawing/2014/main" id="{EACB8ADB-9F97-4886-9B9A-996C761D33E7}"/>
              </a:ext>
            </a:extLst>
          </p:cNvPr>
          <p:cNvSpPr/>
          <p:nvPr/>
        </p:nvSpPr>
        <p:spPr>
          <a:xfrm rot="10800000">
            <a:off x="6220743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="" xmlns:a16="http://schemas.microsoft.com/office/drawing/2014/main" id="{E11DA64C-68B3-44C6-8FB3-BFA5DA0F758D}"/>
              </a:ext>
            </a:extLst>
          </p:cNvPr>
          <p:cNvSpPr/>
          <p:nvPr/>
        </p:nvSpPr>
        <p:spPr>
          <a:xfrm rot="10800000">
            <a:off x="7154096" y="4700010"/>
            <a:ext cx="548640" cy="3902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077DB-C600-4118-BF53-AA1A8877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9054" y="2323563"/>
            <a:ext cx="8692382" cy="914400"/>
          </a:xfrm>
        </p:spPr>
        <p:txBody>
          <a:bodyPr/>
          <a:lstStyle/>
          <a:p>
            <a:r>
              <a:rPr lang="en-US" dirty="0"/>
              <a:t>Integration </a:t>
            </a:r>
            <a:r>
              <a:rPr lang="en-US" dirty="0" smtClean="0"/>
              <a:t>of Data </a:t>
            </a:r>
            <a:r>
              <a:rPr lang="en-US" dirty="0"/>
              <a:t>from Multiple Sources for a Unified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A32201B-CB5D-42E5-9285-6D3284C3AC32}"/>
              </a:ext>
            </a:extLst>
          </p:cNvPr>
          <p:cNvSpPr txBox="1">
            <a:spLocks/>
          </p:cNvSpPr>
          <p:nvPr/>
        </p:nvSpPr>
        <p:spPr>
          <a:xfrm>
            <a:off x="5556628" y="6567662"/>
            <a:ext cx="1823887" cy="335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LatentView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071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654" y="58925"/>
            <a:ext cx="11223151" cy="408349"/>
          </a:xfrm>
        </p:spPr>
        <p:txBody>
          <a:bodyPr/>
          <a:lstStyle/>
          <a:p>
            <a:r>
              <a:rPr lang="en-US" dirty="0" smtClean="0"/>
              <a:t>Integrating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/>
              <a:t>from </a:t>
            </a:r>
            <a:r>
              <a:rPr lang="en-US" dirty="0" smtClean="0"/>
              <a:t>Multiple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sp>
        <p:nvSpPr>
          <p:cNvPr id="137" name="TextBox 56"/>
          <p:cNvSpPr txBox="1"/>
          <p:nvPr/>
        </p:nvSpPr>
        <p:spPr>
          <a:xfrm>
            <a:off x="1296683" y="3520620"/>
            <a:ext cx="1977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acquire data?</a:t>
            </a:r>
          </a:p>
        </p:txBody>
      </p:sp>
      <p:sp>
        <p:nvSpPr>
          <p:cNvPr id="138" name="TextBox 61"/>
          <p:cNvSpPr txBox="1"/>
          <p:nvPr/>
        </p:nvSpPr>
        <p:spPr>
          <a:xfrm>
            <a:off x="4376855" y="3520619"/>
            <a:ext cx="31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create a unified data view?</a:t>
            </a:r>
          </a:p>
        </p:txBody>
      </p:sp>
      <p:sp>
        <p:nvSpPr>
          <p:cNvPr id="139" name="TextBox 62"/>
          <p:cNvSpPr txBox="1"/>
          <p:nvPr/>
        </p:nvSpPr>
        <p:spPr>
          <a:xfrm>
            <a:off x="8514949" y="3546198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00093"/>
              </a:buClr>
              <a:buSzPct val="80000"/>
            </a:pPr>
            <a:r>
              <a:rPr lang="en-US" sz="1400" b="1" dirty="0">
                <a:solidFill>
                  <a:srgbClr val="1AA4AD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to enable consumption?</a:t>
            </a:r>
          </a:p>
        </p:txBody>
      </p:sp>
      <p:pic>
        <p:nvPicPr>
          <p:cNvPr id="4098" name="Picture 2" descr="https://static.thenounproject.com/png/690989-20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53" y="2232374"/>
            <a:ext cx="1080752" cy="10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20392-20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75" y="2356608"/>
            <a:ext cx="956518" cy="9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59220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72" y="2232374"/>
            <a:ext cx="1317899" cy="13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2168" y="1227275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questions that need to be addressed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654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09363" y="2528296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9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44166" y="2629180"/>
            <a:ext cx="6896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9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9022" y="3867724"/>
            <a:ext cx="2650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correct tools to combine data from different sources based on the data type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28755" y="3867724"/>
            <a:ext cx="327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Prioritize between clouds based platform vs an on premise data lake creation, based on business requirements 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38461" y="3867724"/>
            <a:ext cx="3584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support for Visualization or Machine learning techniques  like Forecasting, clustering and other advance analytics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3754615"/>
  <p:tag name="FILLFORESCHEMECOLOR" val="5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30503</TotalTime>
  <Words>1911</Words>
  <Application>Microsoft Office PowerPoint</Application>
  <PresentationFormat>Widescreen</PresentationFormat>
  <Paragraphs>339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ＭＳ Ｐゴシック</vt:lpstr>
      <vt:lpstr>Arial</vt:lpstr>
      <vt:lpstr>Avenir Book</vt:lpstr>
      <vt:lpstr>Calibri</vt:lpstr>
      <vt:lpstr>Lucida Sans</vt:lpstr>
      <vt:lpstr>Mangal</vt:lpstr>
      <vt:lpstr>Open Sans</vt:lpstr>
      <vt:lpstr>Segoe UI</vt:lpstr>
      <vt:lpstr>Segoe UI Light</vt:lpstr>
      <vt:lpstr>Verdana</vt:lpstr>
      <vt:lpstr>Wingdings</vt:lpstr>
      <vt:lpstr>1_Office Theme</vt:lpstr>
      <vt:lpstr>LatentView Capability Demonstration </vt:lpstr>
      <vt:lpstr>Agenda</vt:lpstr>
      <vt:lpstr>PowerPoint Presentation</vt:lpstr>
      <vt:lpstr>Enabling the data driven decision making journey by…</vt:lpstr>
      <vt:lpstr>1. Getting the data together</vt:lpstr>
      <vt:lpstr>2. Making sense of the data</vt:lpstr>
      <vt:lpstr>3. AI / ML to drive business impact</vt:lpstr>
      <vt:lpstr>PowerPoint Presentation</vt:lpstr>
      <vt:lpstr>Integrating Data from Multiple Sources</vt:lpstr>
      <vt:lpstr>Integrating Data from Multiple Sources</vt:lpstr>
      <vt:lpstr>Integrating Data from Multiple Sources</vt:lpstr>
      <vt:lpstr>LatentView Solution for Refining Reporting Structure</vt:lpstr>
      <vt:lpstr>PowerPoint Presentation</vt:lpstr>
      <vt:lpstr>One Stop Conversion Funnel Dashboard from Multiple Sources</vt:lpstr>
      <vt:lpstr>One Stop Conversion Funnel Dashboard from Multiple Sources</vt:lpstr>
      <vt:lpstr>One Stop Conversion Funnel Dashboard from Multiple Sources</vt:lpstr>
      <vt:lpstr>360-Degree View of Digital Metrics to Improve Marketing Effectiveness</vt:lpstr>
      <vt:lpstr>Data Harmonization for Efficient Digital Supply Chain </vt:lpstr>
      <vt:lpstr>PowerPoint Presentation</vt:lpstr>
      <vt:lpstr>Driving Customer Loyalty through Net Promoter Score (NPS) Analysis</vt:lpstr>
      <vt:lpstr>LatentView- Data Engineering Capabilities</vt:lpstr>
      <vt:lpstr>Expertise in Cloud platforms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Vivek Soundarapandian</cp:lastModifiedBy>
  <cp:revision>3504</cp:revision>
  <dcterms:created xsi:type="dcterms:W3CDTF">2017-09-27T09:03:29Z</dcterms:created>
  <dcterms:modified xsi:type="dcterms:W3CDTF">2018-10-31T10:45:29Z</dcterms:modified>
</cp:coreProperties>
</file>